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8" r:id="rId2"/>
    <p:sldId id="309" r:id="rId3"/>
    <p:sldId id="332" r:id="rId4"/>
    <p:sldId id="316" r:id="rId5"/>
    <p:sldId id="337" r:id="rId6"/>
    <p:sldId id="319" r:id="rId7"/>
    <p:sldId id="320" r:id="rId8"/>
    <p:sldId id="338" r:id="rId9"/>
    <p:sldId id="331" r:id="rId10"/>
    <p:sldId id="329" r:id="rId11"/>
    <p:sldId id="330" r:id="rId12"/>
    <p:sldId id="327" r:id="rId13"/>
    <p:sldId id="333" r:id="rId14"/>
    <p:sldId id="324" r:id="rId15"/>
    <p:sldId id="334" r:id="rId16"/>
    <p:sldId id="335" r:id="rId17"/>
    <p:sldId id="336" r:id="rId18"/>
    <p:sldId id="30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5F"/>
    <a:srgbClr val="0091B8"/>
    <a:srgbClr val="005268"/>
    <a:srgbClr val="CB4227"/>
    <a:srgbClr val="5BD2D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584" y="1440"/>
      </p:cViewPr>
      <p:guideLst/>
    </p:cSldViewPr>
  </p:slideViewPr>
  <p:notesTextViewPr>
    <p:cViewPr>
      <p:scale>
        <a:sx n="1" d="1"/>
        <a:sy n="1" d="1"/>
      </p:scale>
      <p:origin x="0" y="0"/>
    </p:cViewPr>
  </p:notesTextViewPr>
  <p:sorterViewPr>
    <p:cViewPr varScale="1">
      <p:scale>
        <a:sx n="100" d="100"/>
        <a:sy n="100" d="100"/>
      </p:scale>
      <p:origin x="0" y="-1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82688330070132"/>
          <c:y val="2.3552953398287974E-2"/>
          <c:w val="0.80815719950359288"/>
          <c:h val="0.73868824058366767"/>
        </c:manualLayout>
      </c:layout>
      <c:barChart>
        <c:barDir val="col"/>
        <c:grouping val="stacked"/>
        <c:varyColors val="0"/>
        <c:ser>
          <c:idx val="0"/>
          <c:order val="0"/>
          <c:tx>
            <c:strRef>
              <c:f>Sheet1!$B$1</c:f>
              <c:strCache>
                <c:ptCount val="1"/>
                <c:pt idx="0">
                  <c:v>Condom Efficacious</c:v>
                </c:pt>
              </c:strCache>
            </c:strRef>
          </c:tx>
          <c:spPr>
            <a:solidFill>
              <a:srgbClr val="FF0000"/>
            </a:solidFill>
            <a:ln>
              <a:noFill/>
            </a:ln>
            <a:effectLst/>
          </c:spPr>
          <c:invertIfNegative val="0"/>
          <c:cat>
            <c:strRef>
              <c:f>Sheet1!$A$2:$A$6</c:f>
              <c:strCache>
                <c:ptCount val="5"/>
                <c:pt idx="0">
                  <c:v>At Risk/ Needs Condoms</c:v>
                </c:pt>
                <c:pt idx="1">
                  <c:v>Perceives Risk</c:v>
                </c:pt>
                <c:pt idx="2">
                  <c:v>Ever Used Condoms</c:v>
                </c:pt>
                <c:pt idx="3">
                  <c:v>Consistent Use</c:v>
                </c:pt>
                <c:pt idx="4">
                  <c:v>Efficacious</c:v>
                </c:pt>
              </c:strCache>
            </c:strRef>
          </c:cat>
          <c:val>
            <c:numRef>
              <c:f>Sheet1!$B$2:$B$6</c:f>
              <c:numCache>
                <c:formatCode>General</c:formatCode>
                <c:ptCount val="5"/>
                <c:pt idx="0">
                  <c:v>112</c:v>
                </c:pt>
                <c:pt idx="1">
                  <c:v>112</c:v>
                </c:pt>
                <c:pt idx="2">
                  <c:v>112</c:v>
                </c:pt>
                <c:pt idx="3">
                  <c:v>112</c:v>
                </c:pt>
                <c:pt idx="4">
                  <c:v>112</c:v>
                </c:pt>
              </c:numCache>
            </c:numRef>
          </c:val>
          <c:extLst xmlns:c16r2="http://schemas.microsoft.com/office/drawing/2015/06/chart">
            <c:ext xmlns:c16="http://schemas.microsoft.com/office/drawing/2014/chart" uri="{C3380CC4-5D6E-409C-BE32-E72D297353CC}">
              <c16:uniqueId val="{00000000-29B4-49BF-BC93-B949D55586FD}"/>
            </c:ext>
          </c:extLst>
        </c:ser>
        <c:ser>
          <c:idx val="1"/>
          <c:order val="1"/>
          <c:tx>
            <c:strRef>
              <c:f>Sheet1!$C$1</c:f>
              <c:strCache>
                <c:ptCount val="1"/>
                <c:pt idx="0">
                  <c:v>Lack of Condom Efficacy 10%</c:v>
                </c:pt>
              </c:strCache>
            </c:strRef>
          </c:tx>
          <c:spPr>
            <a:solidFill>
              <a:schemeClr val="accent2"/>
            </a:solidFill>
            <a:ln>
              <a:noFill/>
            </a:ln>
            <a:effectLst/>
          </c:spPr>
          <c:invertIfNegative val="0"/>
          <c:cat>
            <c:strRef>
              <c:f>Sheet1!$A$2:$A$6</c:f>
              <c:strCache>
                <c:ptCount val="5"/>
                <c:pt idx="0">
                  <c:v>At Risk/ Needs Condoms</c:v>
                </c:pt>
                <c:pt idx="1">
                  <c:v>Perceives Risk</c:v>
                </c:pt>
                <c:pt idx="2">
                  <c:v>Ever Used Condoms</c:v>
                </c:pt>
                <c:pt idx="3">
                  <c:v>Consistent Use</c:v>
                </c:pt>
                <c:pt idx="4">
                  <c:v>Efficacious</c:v>
                </c:pt>
              </c:strCache>
            </c:strRef>
          </c:cat>
          <c:val>
            <c:numRef>
              <c:f>Sheet1!$C$2:$C$6</c:f>
              <c:numCache>
                <c:formatCode>General</c:formatCode>
                <c:ptCount val="5"/>
                <c:pt idx="0">
                  <c:v>12</c:v>
                </c:pt>
                <c:pt idx="1">
                  <c:v>12</c:v>
                </c:pt>
                <c:pt idx="2">
                  <c:v>12</c:v>
                </c:pt>
                <c:pt idx="3">
                  <c:v>12</c:v>
                </c:pt>
              </c:numCache>
            </c:numRef>
          </c:val>
          <c:extLst xmlns:c16r2="http://schemas.microsoft.com/office/drawing/2015/06/chart">
            <c:ext xmlns:c16="http://schemas.microsoft.com/office/drawing/2014/chart" uri="{C3380CC4-5D6E-409C-BE32-E72D297353CC}">
              <c16:uniqueId val="{00000001-29B4-49BF-BC93-B949D55586FD}"/>
            </c:ext>
          </c:extLst>
        </c:ser>
        <c:ser>
          <c:idx val="2"/>
          <c:order val="2"/>
          <c:tx>
            <c:strRef>
              <c:f>Sheet1!$D$1</c:f>
              <c:strCache>
                <c:ptCount val="1"/>
                <c:pt idx="0">
                  <c:v>Lack of Adherence to Condom Use</c:v>
                </c:pt>
              </c:strCache>
            </c:strRef>
          </c:tx>
          <c:spPr>
            <a:solidFill>
              <a:srgbClr val="FFFF00"/>
            </a:solidFill>
            <a:ln>
              <a:noFill/>
            </a:ln>
            <a:effectLst/>
          </c:spPr>
          <c:invertIfNegative val="0"/>
          <c:dPt>
            <c:idx val="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2-7FAC-4499-A729-F5E88FBF34A1}"/>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7FAC-4499-A729-F5E88FBF34A1}"/>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4-7FAC-4499-A729-F5E88FBF34A1}"/>
              </c:ext>
            </c:extLst>
          </c:dPt>
          <c:cat>
            <c:strRef>
              <c:f>Sheet1!$A$2:$A$6</c:f>
              <c:strCache>
                <c:ptCount val="5"/>
                <c:pt idx="0">
                  <c:v>At Risk/ Needs Condoms</c:v>
                </c:pt>
                <c:pt idx="1">
                  <c:v>Perceives Risk</c:v>
                </c:pt>
                <c:pt idx="2">
                  <c:v>Ever Used Condoms</c:v>
                </c:pt>
                <c:pt idx="3">
                  <c:v>Consistent Use</c:v>
                </c:pt>
                <c:pt idx="4">
                  <c:v>Efficacious</c:v>
                </c:pt>
              </c:strCache>
            </c:strRef>
          </c:cat>
          <c:val>
            <c:numRef>
              <c:f>Sheet1!$D$2:$D$6</c:f>
              <c:numCache>
                <c:formatCode>General</c:formatCode>
                <c:ptCount val="5"/>
                <c:pt idx="0">
                  <c:v>661</c:v>
                </c:pt>
                <c:pt idx="1">
                  <c:v>661</c:v>
                </c:pt>
                <c:pt idx="2">
                  <c:v>661</c:v>
                </c:pt>
              </c:numCache>
            </c:numRef>
          </c:val>
          <c:extLst xmlns:c16r2="http://schemas.microsoft.com/office/drawing/2015/06/chart">
            <c:ext xmlns:c16="http://schemas.microsoft.com/office/drawing/2014/chart" uri="{C3380CC4-5D6E-409C-BE32-E72D297353CC}">
              <c16:uniqueId val="{00000002-29B4-49BF-BC93-B949D55586FD}"/>
            </c:ext>
          </c:extLst>
        </c:ser>
        <c:ser>
          <c:idx val="3"/>
          <c:order val="3"/>
          <c:tx>
            <c:strRef>
              <c:f>Sheet1!$E$1</c:f>
              <c:strCache>
                <c:ptCount val="1"/>
                <c:pt idx="0">
                  <c:v>Never Used Condoms</c:v>
                </c:pt>
              </c:strCache>
            </c:strRef>
          </c:tx>
          <c:spPr>
            <a:solidFill>
              <a:srgbClr val="92D050"/>
            </a:solidFill>
            <a:ln>
              <a:noFill/>
            </a:ln>
            <a:effectLst/>
          </c:spPr>
          <c:invertIfNegative val="0"/>
          <c:cat>
            <c:strRef>
              <c:f>Sheet1!$A$2:$A$6</c:f>
              <c:strCache>
                <c:ptCount val="5"/>
                <c:pt idx="0">
                  <c:v>At Risk/ Needs Condoms</c:v>
                </c:pt>
                <c:pt idx="1">
                  <c:v>Perceives Risk</c:v>
                </c:pt>
                <c:pt idx="2">
                  <c:v>Ever Used Condoms</c:v>
                </c:pt>
                <c:pt idx="3">
                  <c:v>Consistent Use</c:v>
                </c:pt>
                <c:pt idx="4">
                  <c:v>Efficacious</c:v>
                </c:pt>
              </c:strCache>
            </c:strRef>
          </c:cat>
          <c:val>
            <c:numRef>
              <c:f>Sheet1!$E$2:$E$6</c:f>
              <c:numCache>
                <c:formatCode>General</c:formatCode>
                <c:ptCount val="5"/>
                <c:pt idx="0">
                  <c:v>190</c:v>
                </c:pt>
                <c:pt idx="1">
                  <c:v>190</c:v>
                </c:pt>
              </c:numCache>
            </c:numRef>
          </c:val>
          <c:extLst xmlns:c16r2="http://schemas.microsoft.com/office/drawing/2015/06/chart">
            <c:ext xmlns:c16="http://schemas.microsoft.com/office/drawing/2014/chart" uri="{C3380CC4-5D6E-409C-BE32-E72D297353CC}">
              <c16:uniqueId val="{00000003-29B4-49BF-BC93-B949D55586FD}"/>
            </c:ext>
          </c:extLst>
        </c:ser>
        <c:ser>
          <c:idx val="4"/>
          <c:order val="4"/>
          <c:tx>
            <c:strRef>
              <c:f>Sheet1!$F$1</c:f>
              <c:strCache>
                <c:ptCount val="1"/>
                <c:pt idx="0">
                  <c:v>Does Not Perceive Risk</c:v>
                </c:pt>
              </c:strCache>
            </c:strRef>
          </c:tx>
          <c:spPr>
            <a:solidFill>
              <a:schemeClr val="accent5"/>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9B4-49BF-BC93-B949D55586FD}"/>
              </c:ext>
            </c:extLst>
          </c:dPt>
          <c:cat>
            <c:strRef>
              <c:f>Sheet1!$A$2:$A$6</c:f>
              <c:strCache>
                <c:ptCount val="5"/>
                <c:pt idx="0">
                  <c:v>At Risk/ Needs Condoms</c:v>
                </c:pt>
                <c:pt idx="1">
                  <c:v>Perceives Risk</c:v>
                </c:pt>
                <c:pt idx="2">
                  <c:v>Ever Used Condoms</c:v>
                </c:pt>
                <c:pt idx="3">
                  <c:v>Consistent Use</c:v>
                </c:pt>
                <c:pt idx="4">
                  <c:v>Efficacious</c:v>
                </c:pt>
              </c:strCache>
            </c:strRef>
          </c:cat>
          <c:val>
            <c:numRef>
              <c:f>Sheet1!$F$2:$F$6</c:f>
              <c:numCache>
                <c:formatCode>General</c:formatCode>
                <c:ptCount val="5"/>
                <c:pt idx="0">
                  <c:v>958</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6-29B4-49BF-BC93-B949D55586FD}"/>
            </c:ext>
          </c:extLst>
        </c:ser>
        <c:dLbls>
          <c:showLegendKey val="0"/>
          <c:showVal val="0"/>
          <c:showCatName val="0"/>
          <c:showSerName val="0"/>
          <c:showPercent val="0"/>
          <c:showBubbleSize val="0"/>
        </c:dLbls>
        <c:gapWidth val="150"/>
        <c:overlap val="100"/>
        <c:axId val="135851112"/>
        <c:axId val="135851496"/>
      </c:barChart>
      <c:catAx>
        <c:axId val="13585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5851496"/>
        <c:crosses val="autoZero"/>
        <c:auto val="1"/>
        <c:lblAlgn val="ctr"/>
        <c:lblOffset val="100"/>
        <c:noMultiLvlLbl val="0"/>
      </c:catAx>
      <c:valAx>
        <c:axId val="13585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Number of FSW</a:t>
                </a:r>
              </a:p>
            </c:rich>
          </c:tx>
          <c:layout>
            <c:manualLayout>
              <c:xMode val="edge"/>
              <c:yMode val="edge"/>
              <c:x val="1.670520830406785E-2"/>
              <c:y val="0.26465477890830913"/>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851112"/>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2711629434506"/>
          <c:y val="2.3552953398287974E-2"/>
          <c:w val="0.80815719950359288"/>
          <c:h val="0.73868824058366767"/>
        </c:manualLayout>
      </c:layout>
      <c:barChart>
        <c:barDir val="col"/>
        <c:grouping val="stacked"/>
        <c:varyColors val="0"/>
        <c:ser>
          <c:idx val="0"/>
          <c:order val="0"/>
          <c:tx>
            <c:strRef>
              <c:f>Sheet1!$B$1</c:f>
              <c:strCache>
                <c:ptCount val="1"/>
                <c:pt idx="0">
                  <c:v>Condom Efficacious</c:v>
                </c:pt>
              </c:strCache>
            </c:strRef>
          </c:tx>
          <c:spPr>
            <a:solidFill>
              <a:srgbClr val="FF0000"/>
            </a:solidFill>
            <a:ln>
              <a:noFill/>
            </a:ln>
            <a:effectLst/>
          </c:spPr>
          <c:invertIfNegative val="0"/>
          <c:cat>
            <c:strRef>
              <c:f>Sheet1!$A$2:$A$6</c:f>
              <c:strCache>
                <c:ptCount val="5"/>
                <c:pt idx="0">
                  <c:v>At Risk/ Needs Condoms</c:v>
                </c:pt>
                <c:pt idx="1">
                  <c:v>Condoms Available</c:v>
                </c:pt>
                <c:pt idx="2">
                  <c:v>Ever Used Condoms</c:v>
                </c:pt>
                <c:pt idx="3">
                  <c:v>Consistent Use</c:v>
                </c:pt>
                <c:pt idx="4">
                  <c:v>Efficacious</c:v>
                </c:pt>
              </c:strCache>
            </c:strRef>
          </c:cat>
          <c:val>
            <c:numRef>
              <c:f>Sheet1!$B$2:$B$6</c:f>
              <c:numCache>
                <c:formatCode>General</c:formatCode>
                <c:ptCount val="5"/>
                <c:pt idx="0">
                  <c:v>194</c:v>
                </c:pt>
                <c:pt idx="1">
                  <c:v>194</c:v>
                </c:pt>
                <c:pt idx="2">
                  <c:v>194</c:v>
                </c:pt>
                <c:pt idx="3">
                  <c:v>194</c:v>
                </c:pt>
                <c:pt idx="4">
                  <c:v>194</c:v>
                </c:pt>
              </c:numCache>
            </c:numRef>
          </c:val>
          <c:extLst xmlns:c16r2="http://schemas.microsoft.com/office/drawing/2015/06/chart">
            <c:ext xmlns:c16="http://schemas.microsoft.com/office/drawing/2014/chart" uri="{C3380CC4-5D6E-409C-BE32-E72D297353CC}">
              <c16:uniqueId val="{00000000-C198-4253-B0F8-B1D99F790F29}"/>
            </c:ext>
          </c:extLst>
        </c:ser>
        <c:ser>
          <c:idx val="1"/>
          <c:order val="1"/>
          <c:tx>
            <c:strRef>
              <c:f>Sheet1!$C$1</c:f>
              <c:strCache>
                <c:ptCount val="1"/>
                <c:pt idx="0">
                  <c:v>Lack of Condom Efficacy 10%</c:v>
                </c:pt>
              </c:strCache>
            </c:strRef>
          </c:tx>
          <c:spPr>
            <a:solidFill>
              <a:schemeClr val="accent2"/>
            </a:solidFill>
            <a:ln>
              <a:noFill/>
            </a:ln>
            <a:effectLst/>
          </c:spPr>
          <c:invertIfNegative val="0"/>
          <c:cat>
            <c:strRef>
              <c:f>Sheet1!$A$2:$A$6</c:f>
              <c:strCache>
                <c:ptCount val="5"/>
                <c:pt idx="0">
                  <c:v>At Risk/ Needs Condoms</c:v>
                </c:pt>
                <c:pt idx="1">
                  <c:v>Condoms Available</c:v>
                </c:pt>
                <c:pt idx="2">
                  <c:v>Ever Used Condoms</c:v>
                </c:pt>
                <c:pt idx="3">
                  <c:v>Consistent Use</c:v>
                </c:pt>
                <c:pt idx="4">
                  <c:v>Efficacious</c:v>
                </c:pt>
              </c:strCache>
            </c:strRef>
          </c:cat>
          <c:val>
            <c:numRef>
              <c:f>Sheet1!$C$2:$C$6</c:f>
              <c:numCache>
                <c:formatCode>General</c:formatCode>
                <c:ptCount val="5"/>
                <c:pt idx="0">
                  <c:v>21</c:v>
                </c:pt>
                <c:pt idx="1">
                  <c:v>21</c:v>
                </c:pt>
                <c:pt idx="2">
                  <c:v>21</c:v>
                </c:pt>
                <c:pt idx="3">
                  <c:v>21</c:v>
                </c:pt>
              </c:numCache>
            </c:numRef>
          </c:val>
          <c:extLst xmlns:c16r2="http://schemas.microsoft.com/office/drawing/2015/06/chart">
            <c:ext xmlns:c16="http://schemas.microsoft.com/office/drawing/2014/chart" uri="{C3380CC4-5D6E-409C-BE32-E72D297353CC}">
              <c16:uniqueId val="{00000001-C198-4253-B0F8-B1D99F790F29}"/>
            </c:ext>
          </c:extLst>
        </c:ser>
        <c:ser>
          <c:idx val="2"/>
          <c:order val="2"/>
          <c:tx>
            <c:strRef>
              <c:f>Sheet1!$D$1</c:f>
              <c:strCache>
                <c:ptCount val="1"/>
                <c:pt idx="0">
                  <c:v>Lack of Adherence to Condom Use</c:v>
                </c:pt>
              </c:strCache>
            </c:strRef>
          </c:tx>
          <c:spPr>
            <a:solidFill>
              <a:srgbClr val="FFC000"/>
            </a:solidFill>
            <a:ln>
              <a:noFill/>
            </a:ln>
            <a:effectLst/>
          </c:spPr>
          <c:invertIfNegative val="0"/>
          <c:cat>
            <c:strRef>
              <c:f>Sheet1!$A$2:$A$6</c:f>
              <c:strCache>
                <c:ptCount val="5"/>
                <c:pt idx="0">
                  <c:v>At Risk/ Needs Condoms</c:v>
                </c:pt>
                <c:pt idx="1">
                  <c:v>Condoms Available</c:v>
                </c:pt>
                <c:pt idx="2">
                  <c:v>Ever Used Condoms</c:v>
                </c:pt>
                <c:pt idx="3">
                  <c:v>Consistent Use</c:v>
                </c:pt>
                <c:pt idx="4">
                  <c:v>Efficacious</c:v>
                </c:pt>
              </c:strCache>
            </c:strRef>
          </c:cat>
          <c:val>
            <c:numRef>
              <c:f>Sheet1!$D$2:$D$6</c:f>
              <c:numCache>
                <c:formatCode>General</c:formatCode>
                <c:ptCount val="5"/>
                <c:pt idx="0">
                  <c:v>1001</c:v>
                </c:pt>
                <c:pt idx="1">
                  <c:v>1001</c:v>
                </c:pt>
                <c:pt idx="2">
                  <c:v>1001</c:v>
                </c:pt>
              </c:numCache>
            </c:numRef>
          </c:val>
          <c:extLst xmlns:c16r2="http://schemas.microsoft.com/office/drawing/2015/06/chart">
            <c:ext xmlns:c16="http://schemas.microsoft.com/office/drawing/2014/chart" uri="{C3380CC4-5D6E-409C-BE32-E72D297353CC}">
              <c16:uniqueId val="{00000002-C198-4253-B0F8-B1D99F790F29}"/>
            </c:ext>
          </c:extLst>
        </c:ser>
        <c:ser>
          <c:idx val="3"/>
          <c:order val="3"/>
          <c:tx>
            <c:strRef>
              <c:f>Sheet1!$E$1</c:f>
              <c:strCache>
                <c:ptCount val="1"/>
                <c:pt idx="0">
                  <c:v>Never Used Condoms</c:v>
                </c:pt>
              </c:strCache>
            </c:strRef>
          </c:tx>
          <c:spPr>
            <a:solidFill>
              <a:srgbClr val="92D050"/>
            </a:solidFill>
            <a:ln>
              <a:noFill/>
            </a:ln>
            <a:effectLst/>
          </c:spPr>
          <c:invertIfNegative val="0"/>
          <c:cat>
            <c:strRef>
              <c:f>Sheet1!$A$2:$A$6</c:f>
              <c:strCache>
                <c:ptCount val="5"/>
                <c:pt idx="0">
                  <c:v>At Risk/ Needs Condoms</c:v>
                </c:pt>
                <c:pt idx="1">
                  <c:v>Condoms Available</c:v>
                </c:pt>
                <c:pt idx="2">
                  <c:v>Ever Used Condoms</c:v>
                </c:pt>
                <c:pt idx="3">
                  <c:v>Consistent Use</c:v>
                </c:pt>
                <c:pt idx="4">
                  <c:v>Efficacious</c:v>
                </c:pt>
              </c:strCache>
            </c:strRef>
          </c:cat>
          <c:val>
            <c:numRef>
              <c:f>Sheet1!$E$2:$E$6</c:f>
              <c:numCache>
                <c:formatCode>General</c:formatCode>
                <c:ptCount val="5"/>
                <c:pt idx="0">
                  <c:v>192</c:v>
                </c:pt>
                <c:pt idx="1">
                  <c:v>192</c:v>
                </c:pt>
              </c:numCache>
            </c:numRef>
          </c:val>
          <c:extLst xmlns:c16r2="http://schemas.microsoft.com/office/drawing/2015/06/chart">
            <c:ext xmlns:c16="http://schemas.microsoft.com/office/drawing/2014/chart" uri="{C3380CC4-5D6E-409C-BE32-E72D297353CC}">
              <c16:uniqueId val="{00000003-C198-4253-B0F8-B1D99F790F29}"/>
            </c:ext>
          </c:extLst>
        </c:ser>
        <c:ser>
          <c:idx val="4"/>
          <c:order val="4"/>
          <c:tx>
            <c:strRef>
              <c:f>Sheet1!$F$1</c:f>
              <c:strCache>
                <c:ptCount val="1"/>
                <c:pt idx="0">
                  <c:v>Condoms Not Available</c:v>
                </c:pt>
              </c:strCache>
            </c:strRef>
          </c:tx>
          <c:spPr>
            <a:solidFill>
              <a:schemeClr val="accent5"/>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C198-4253-B0F8-B1D99F790F29}"/>
              </c:ext>
            </c:extLst>
          </c:dPt>
          <c:cat>
            <c:strRef>
              <c:f>Sheet1!$A$2:$A$6</c:f>
              <c:strCache>
                <c:ptCount val="5"/>
                <c:pt idx="0">
                  <c:v>At Risk/ Needs Condoms</c:v>
                </c:pt>
                <c:pt idx="1">
                  <c:v>Condoms Available</c:v>
                </c:pt>
                <c:pt idx="2">
                  <c:v>Ever Used Condoms</c:v>
                </c:pt>
                <c:pt idx="3">
                  <c:v>Consistent Use</c:v>
                </c:pt>
                <c:pt idx="4">
                  <c:v>Efficacious</c:v>
                </c:pt>
              </c:strCache>
            </c:strRef>
          </c:cat>
          <c:val>
            <c:numRef>
              <c:f>Sheet1!$F$2:$F$6</c:f>
              <c:numCache>
                <c:formatCode>General</c:formatCode>
                <c:ptCount val="5"/>
                <c:pt idx="0">
                  <c:v>1408</c:v>
                </c:pt>
              </c:numCache>
            </c:numRef>
          </c:val>
          <c:extLst xmlns:c16r2="http://schemas.microsoft.com/office/drawing/2015/06/chart">
            <c:ext xmlns:c16="http://schemas.microsoft.com/office/drawing/2014/chart" uri="{C3380CC4-5D6E-409C-BE32-E72D297353CC}">
              <c16:uniqueId val="{00000006-C198-4253-B0F8-B1D99F790F29}"/>
            </c:ext>
          </c:extLst>
        </c:ser>
        <c:dLbls>
          <c:showLegendKey val="0"/>
          <c:showVal val="0"/>
          <c:showCatName val="0"/>
          <c:showSerName val="0"/>
          <c:showPercent val="0"/>
          <c:showBubbleSize val="0"/>
        </c:dLbls>
        <c:gapWidth val="150"/>
        <c:overlap val="100"/>
        <c:axId val="135785272"/>
        <c:axId val="135606656"/>
      </c:barChart>
      <c:catAx>
        <c:axId val="13578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5606656"/>
        <c:crosses val="autoZero"/>
        <c:auto val="1"/>
        <c:lblAlgn val="ctr"/>
        <c:lblOffset val="100"/>
        <c:noMultiLvlLbl val="0"/>
      </c:catAx>
      <c:valAx>
        <c:axId val="135606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FSW</a:t>
                </a:r>
              </a:p>
            </c:rich>
          </c:tx>
          <c:layout>
            <c:manualLayout>
              <c:xMode val="edge"/>
              <c:yMode val="edge"/>
              <c:x val="2.6548099866597813E-2"/>
              <c:y val="0.2711031913548622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85272"/>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8390444379965"/>
          <c:y val="0.22515238061037698"/>
          <c:w val="0.76331062487163093"/>
          <c:h val="0.57285086405454022"/>
        </c:manualLayout>
      </c:layout>
      <c:barChart>
        <c:barDir val="col"/>
        <c:grouping val="stacked"/>
        <c:varyColors val="0"/>
        <c:ser>
          <c:idx val="0"/>
          <c:order val="0"/>
          <c:tx>
            <c:strRef>
              <c:f>Sheet1!$B$1</c:f>
              <c:strCache>
                <c:ptCount val="1"/>
                <c:pt idx="0">
                  <c:v>Condom Efficacious</c:v>
                </c:pt>
              </c:strCache>
            </c:strRef>
          </c:tx>
          <c:spPr>
            <a:solidFill>
              <a:srgbClr val="FF0000"/>
            </a:solidFill>
            <a:ln>
              <a:noFill/>
            </a:ln>
            <a:effectLst/>
          </c:spPr>
          <c:invertIfNegative val="0"/>
          <c:cat>
            <c:strRef>
              <c:f>Sheet1!$A$2:$A$6</c:f>
              <c:strCache>
                <c:ptCount val="5"/>
                <c:pt idx="0">
                  <c:v>At Risk/ Needs Condoms</c:v>
                </c:pt>
                <c:pt idx="1">
                  <c:v>Condoms Available</c:v>
                </c:pt>
                <c:pt idx="2">
                  <c:v>Use at last sex</c:v>
                </c:pt>
                <c:pt idx="3">
                  <c:v>Consistent use (anal and vaginal sex)</c:v>
                </c:pt>
                <c:pt idx="4">
                  <c:v>Efficacious</c:v>
                </c:pt>
              </c:strCache>
            </c:strRef>
          </c:cat>
          <c:val>
            <c:numRef>
              <c:f>Sheet1!$B$2:$B$6</c:f>
              <c:numCache>
                <c:formatCode>0</c:formatCode>
                <c:ptCount val="5"/>
                <c:pt idx="0">
                  <c:v>63</c:v>
                </c:pt>
                <c:pt idx="1">
                  <c:v>63</c:v>
                </c:pt>
                <c:pt idx="2">
                  <c:v>63</c:v>
                </c:pt>
                <c:pt idx="3">
                  <c:v>63</c:v>
                </c:pt>
                <c:pt idx="4">
                  <c:v>63</c:v>
                </c:pt>
              </c:numCache>
            </c:numRef>
          </c:val>
          <c:extLst xmlns:c16r2="http://schemas.microsoft.com/office/drawing/2015/06/chart">
            <c:ext xmlns:c16="http://schemas.microsoft.com/office/drawing/2014/chart" uri="{C3380CC4-5D6E-409C-BE32-E72D297353CC}">
              <c16:uniqueId val="{00000000-D578-414E-82CD-FEDCE5E0C66C}"/>
            </c:ext>
          </c:extLst>
        </c:ser>
        <c:ser>
          <c:idx val="1"/>
          <c:order val="1"/>
          <c:tx>
            <c:strRef>
              <c:f>Sheet1!$C$1</c:f>
              <c:strCache>
                <c:ptCount val="1"/>
                <c:pt idx="0">
                  <c:v>Lack of Condom Efficacy 10%</c:v>
                </c:pt>
              </c:strCache>
            </c:strRef>
          </c:tx>
          <c:spPr>
            <a:solidFill>
              <a:schemeClr val="accent2"/>
            </a:solidFill>
            <a:ln>
              <a:noFill/>
            </a:ln>
            <a:effectLst/>
          </c:spPr>
          <c:invertIfNegative val="0"/>
          <c:cat>
            <c:strRef>
              <c:f>Sheet1!$A$2:$A$6</c:f>
              <c:strCache>
                <c:ptCount val="5"/>
                <c:pt idx="0">
                  <c:v>At Risk/ Needs Condoms</c:v>
                </c:pt>
                <c:pt idx="1">
                  <c:v>Condoms Available</c:v>
                </c:pt>
                <c:pt idx="2">
                  <c:v>Use at last sex</c:v>
                </c:pt>
                <c:pt idx="3">
                  <c:v>Consistent use (anal and vaginal sex)</c:v>
                </c:pt>
                <c:pt idx="4">
                  <c:v>Efficacious</c:v>
                </c:pt>
              </c:strCache>
            </c:strRef>
          </c:cat>
          <c:val>
            <c:numRef>
              <c:f>Sheet1!$C$2:$C$6</c:f>
              <c:numCache>
                <c:formatCode>0</c:formatCode>
                <c:ptCount val="5"/>
                <c:pt idx="0">
                  <c:v>7</c:v>
                </c:pt>
                <c:pt idx="1">
                  <c:v>7</c:v>
                </c:pt>
                <c:pt idx="2">
                  <c:v>7</c:v>
                </c:pt>
                <c:pt idx="3">
                  <c:v>7</c:v>
                </c:pt>
              </c:numCache>
            </c:numRef>
          </c:val>
          <c:extLst xmlns:c16r2="http://schemas.microsoft.com/office/drawing/2015/06/chart">
            <c:ext xmlns:c16="http://schemas.microsoft.com/office/drawing/2014/chart" uri="{C3380CC4-5D6E-409C-BE32-E72D297353CC}">
              <c16:uniqueId val="{00000001-D578-414E-82CD-FEDCE5E0C66C}"/>
            </c:ext>
          </c:extLst>
        </c:ser>
        <c:ser>
          <c:idx val="2"/>
          <c:order val="2"/>
          <c:tx>
            <c:strRef>
              <c:f>Sheet1!$D$1</c:f>
              <c:strCache>
                <c:ptCount val="1"/>
                <c:pt idx="0">
                  <c:v>Lack of Adherence to Condom Use</c:v>
                </c:pt>
              </c:strCache>
            </c:strRef>
          </c:tx>
          <c:spPr>
            <a:solidFill>
              <a:srgbClr val="FFFF00"/>
            </a:solidFill>
            <a:ln>
              <a:noFill/>
            </a:ln>
            <a:effectLst/>
          </c:spPr>
          <c:invertIfNegative val="0"/>
          <c:cat>
            <c:strRef>
              <c:f>Sheet1!$A$2:$A$6</c:f>
              <c:strCache>
                <c:ptCount val="5"/>
                <c:pt idx="0">
                  <c:v>At Risk/ Needs Condoms</c:v>
                </c:pt>
                <c:pt idx="1">
                  <c:v>Condoms Available</c:v>
                </c:pt>
                <c:pt idx="2">
                  <c:v>Use at last sex</c:v>
                </c:pt>
                <c:pt idx="3">
                  <c:v>Consistent use (anal and vaginal sex)</c:v>
                </c:pt>
                <c:pt idx="4">
                  <c:v>Efficacious</c:v>
                </c:pt>
              </c:strCache>
            </c:strRef>
          </c:cat>
          <c:val>
            <c:numRef>
              <c:f>Sheet1!$D$2:$D$6</c:f>
              <c:numCache>
                <c:formatCode>General</c:formatCode>
                <c:ptCount val="5"/>
                <c:pt idx="0">
                  <c:v>172</c:v>
                </c:pt>
                <c:pt idx="1">
                  <c:v>172</c:v>
                </c:pt>
                <c:pt idx="2">
                  <c:v>172</c:v>
                </c:pt>
              </c:numCache>
            </c:numRef>
          </c:val>
          <c:extLst xmlns:c16r2="http://schemas.microsoft.com/office/drawing/2015/06/chart">
            <c:ext xmlns:c16="http://schemas.microsoft.com/office/drawing/2014/chart" uri="{C3380CC4-5D6E-409C-BE32-E72D297353CC}">
              <c16:uniqueId val="{00000002-D578-414E-82CD-FEDCE5E0C66C}"/>
            </c:ext>
          </c:extLst>
        </c:ser>
        <c:ser>
          <c:idx val="3"/>
          <c:order val="3"/>
          <c:tx>
            <c:strRef>
              <c:f>Sheet1!$E$1</c:f>
              <c:strCache>
                <c:ptCount val="1"/>
                <c:pt idx="0">
                  <c:v>Condoms not used at last anal sex</c:v>
                </c:pt>
              </c:strCache>
            </c:strRef>
          </c:tx>
          <c:spPr>
            <a:solidFill>
              <a:srgbClr val="92D050"/>
            </a:solidFill>
            <a:ln>
              <a:noFill/>
            </a:ln>
            <a:effectLst/>
          </c:spPr>
          <c:invertIfNegative val="0"/>
          <c:cat>
            <c:strRef>
              <c:f>Sheet1!$A$2:$A$6</c:f>
              <c:strCache>
                <c:ptCount val="5"/>
                <c:pt idx="0">
                  <c:v>At Risk/ Needs Condoms</c:v>
                </c:pt>
                <c:pt idx="1">
                  <c:v>Condoms Available</c:v>
                </c:pt>
                <c:pt idx="2">
                  <c:v>Use at last sex</c:v>
                </c:pt>
                <c:pt idx="3">
                  <c:v>Consistent use (anal and vaginal sex)</c:v>
                </c:pt>
                <c:pt idx="4">
                  <c:v>Efficacious</c:v>
                </c:pt>
              </c:strCache>
            </c:strRef>
          </c:cat>
          <c:val>
            <c:numRef>
              <c:f>Sheet1!$E$2:$E$6</c:f>
              <c:numCache>
                <c:formatCode>General</c:formatCode>
                <c:ptCount val="5"/>
                <c:pt idx="0">
                  <c:v>220</c:v>
                </c:pt>
                <c:pt idx="1">
                  <c:v>220</c:v>
                </c:pt>
              </c:numCache>
            </c:numRef>
          </c:val>
          <c:extLst xmlns:c16r2="http://schemas.microsoft.com/office/drawing/2015/06/chart">
            <c:ext xmlns:c16="http://schemas.microsoft.com/office/drawing/2014/chart" uri="{C3380CC4-5D6E-409C-BE32-E72D297353CC}">
              <c16:uniqueId val="{00000003-D578-414E-82CD-FEDCE5E0C66C}"/>
            </c:ext>
          </c:extLst>
        </c:ser>
        <c:ser>
          <c:idx val="4"/>
          <c:order val="4"/>
          <c:tx>
            <c:strRef>
              <c:f>Sheet1!$F$1</c:f>
              <c:strCache>
                <c:ptCount val="1"/>
                <c:pt idx="0">
                  <c:v>Condoms Not Available</c:v>
                </c:pt>
              </c:strCache>
            </c:strRef>
          </c:tx>
          <c:spPr>
            <a:solidFill>
              <a:schemeClr val="accent5"/>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D578-414E-82CD-FEDCE5E0C66C}"/>
              </c:ext>
            </c:extLst>
          </c:dPt>
          <c:cat>
            <c:strRef>
              <c:f>Sheet1!$A$2:$A$6</c:f>
              <c:strCache>
                <c:ptCount val="5"/>
                <c:pt idx="0">
                  <c:v>At Risk/ Needs Condoms</c:v>
                </c:pt>
                <c:pt idx="1">
                  <c:v>Condoms Available</c:v>
                </c:pt>
                <c:pt idx="2">
                  <c:v>Use at last sex</c:v>
                </c:pt>
                <c:pt idx="3">
                  <c:v>Consistent use (anal and vaginal sex)</c:v>
                </c:pt>
                <c:pt idx="4">
                  <c:v>Efficacious</c:v>
                </c:pt>
              </c:strCache>
            </c:strRef>
          </c:cat>
          <c:val>
            <c:numRef>
              <c:f>Sheet1!$F$2:$F$6</c:f>
              <c:numCache>
                <c:formatCode>General</c:formatCode>
                <c:ptCount val="5"/>
                <c:pt idx="0">
                  <c:v>405</c:v>
                </c:pt>
              </c:numCache>
            </c:numRef>
          </c:val>
          <c:extLst xmlns:c16r2="http://schemas.microsoft.com/office/drawing/2015/06/chart">
            <c:ext xmlns:c16="http://schemas.microsoft.com/office/drawing/2014/chart" uri="{C3380CC4-5D6E-409C-BE32-E72D297353CC}">
              <c16:uniqueId val="{00000006-D578-414E-82CD-FEDCE5E0C66C}"/>
            </c:ext>
          </c:extLst>
        </c:ser>
        <c:dLbls>
          <c:showLegendKey val="0"/>
          <c:showVal val="0"/>
          <c:showCatName val="0"/>
          <c:showSerName val="0"/>
          <c:showPercent val="0"/>
          <c:showBubbleSize val="0"/>
        </c:dLbls>
        <c:gapWidth val="150"/>
        <c:overlap val="100"/>
        <c:axId val="136079784"/>
        <c:axId val="136437920"/>
      </c:barChart>
      <c:catAx>
        <c:axId val="13607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6437920"/>
        <c:crosses val="autoZero"/>
        <c:auto val="1"/>
        <c:lblAlgn val="ctr"/>
        <c:lblOffset val="100"/>
        <c:noMultiLvlLbl val="0"/>
      </c:catAx>
      <c:valAx>
        <c:axId val="13643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MSM</a:t>
                </a:r>
              </a:p>
            </c:rich>
          </c:tx>
          <c:layout>
            <c:manualLayout>
              <c:xMode val="edge"/>
              <c:yMode val="edge"/>
              <c:x val="4.1088553399047191E-2"/>
              <c:y val="0.323812661405634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7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6716259049758"/>
          <c:y val="4.0251957192557253E-2"/>
          <c:w val="0.76331062487163093"/>
          <c:h val="0.72789746758744667"/>
        </c:manualLayout>
      </c:layout>
      <c:barChart>
        <c:barDir val="col"/>
        <c:grouping val="stacked"/>
        <c:varyColors val="0"/>
        <c:ser>
          <c:idx val="0"/>
          <c:order val="0"/>
          <c:tx>
            <c:strRef>
              <c:f>Sheet1!$B$1</c:f>
              <c:strCache>
                <c:ptCount val="1"/>
                <c:pt idx="0">
                  <c:v>Condom Efficacious</c:v>
                </c:pt>
              </c:strCache>
            </c:strRef>
          </c:tx>
          <c:spPr>
            <a:solidFill>
              <a:srgbClr val="FF0000"/>
            </a:solidFill>
            <a:ln>
              <a:noFill/>
            </a:ln>
            <a:effectLst/>
          </c:spPr>
          <c:invertIfNegative val="0"/>
          <c:cat>
            <c:strRef>
              <c:f>Sheet1!$A$2:$A$6</c:f>
              <c:strCache>
                <c:ptCount val="5"/>
                <c:pt idx="0">
                  <c:v>At Risk/ Needs Condoms</c:v>
                </c:pt>
                <c:pt idx="1">
                  <c:v>Condoms Available</c:v>
                </c:pt>
                <c:pt idx="2">
                  <c:v>Sometimes Use</c:v>
                </c:pt>
                <c:pt idx="3">
                  <c:v>Consistent use</c:v>
                </c:pt>
                <c:pt idx="4">
                  <c:v>Efficacious</c:v>
                </c:pt>
              </c:strCache>
            </c:strRef>
          </c:cat>
          <c:val>
            <c:numRef>
              <c:f>Sheet1!$B$2:$B$6</c:f>
              <c:numCache>
                <c:formatCode>0</c:formatCode>
                <c:ptCount val="5"/>
                <c:pt idx="0">
                  <c:v>24</c:v>
                </c:pt>
                <c:pt idx="1">
                  <c:v>24</c:v>
                </c:pt>
                <c:pt idx="2">
                  <c:v>24</c:v>
                </c:pt>
                <c:pt idx="3">
                  <c:v>24</c:v>
                </c:pt>
                <c:pt idx="4">
                  <c:v>24</c:v>
                </c:pt>
              </c:numCache>
            </c:numRef>
          </c:val>
          <c:extLst xmlns:c16r2="http://schemas.microsoft.com/office/drawing/2015/06/chart">
            <c:ext xmlns:c16="http://schemas.microsoft.com/office/drawing/2014/chart" uri="{C3380CC4-5D6E-409C-BE32-E72D297353CC}">
              <c16:uniqueId val="{00000000-4B4C-4AB4-B053-D06499E211BA}"/>
            </c:ext>
          </c:extLst>
        </c:ser>
        <c:ser>
          <c:idx val="1"/>
          <c:order val="1"/>
          <c:tx>
            <c:strRef>
              <c:f>Sheet1!$C$1</c:f>
              <c:strCache>
                <c:ptCount val="1"/>
                <c:pt idx="0">
                  <c:v>Lack of Condom Efficacy 10%</c:v>
                </c:pt>
              </c:strCache>
            </c:strRef>
          </c:tx>
          <c:spPr>
            <a:solidFill>
              <a:schemeClr val="accent2"/>
            </a:solidFill>
            <a:ln>
              <a:noFill/>
            </a:ln>
            <a:effectLst/>
          </c:spPr>
          <c:invertIfNegative val="0"/>
          <c:cat>
            <c:strRef>
              <c:f>Sheet1!$A$2:$A$6</c:f>
              <c:strCache>
                <c:ptCount val="5"/>
                <c:pt idx="0">
                  <c:v>At Risk/ Needs Condoms</c:v>
                </c:pt>
                <c:pt idx="1">
                  <c:v>Condoms Available</c:v>
                </c:pt>
                <c:pt idx="2">
                  <c:v>Sometimes Use</c:v>
                </c:pt>
                <c:pt idx="3">
                  <c:v>Consistent use</c:v>
                </c:pt>
                <c:pt idx="4">
                  <c:v>Efficacious</c:v>
                </c:pt>
              </c:strCache>
            </c:strRef>
          </c:cat>
          <c:val>
            <c:numRef>
              <c:f>Sheet1!$C$2:$C$6</c:f>
              <c:numCache>
                <c:formatCode>0</c:formatCode>
                <c:ptCount val="5"/>
                <c:pt idx="0">
                  <c:v>3</c:v>
                </c:pt>
                <c:pt idx="1">
                  <c:v>3</c:v>
                </c:pt>
                <c:pt idx="2">
                  <c:v>3</c:v>
                </c:pt>
                <c:pt idx="3">
                  <c:v>3</c:v>
                </c:pt>
              </c:numCache>
            </c:numRef>
          </c:val>
          <c:extLst xmlns:c16r2="http://schemas.microsoft.com/office/drawing/2015/06/chart">
            <c:ext xmlns:c16="http://schemas.microsoft.com/office/drawing/2014/chart" uri="{C3380CC4-5D6E-409C-BE32-E72D297353CC}">
              <c16:uniqueId val="{00000001-4B4C-4AB4-B053-D06499E211BA}"/>
            </c:ext>
          </c:extLst>
        </c:ser>
        <c:ser>
          <c:idx val="2"/>
          <c:order val="2"/>
          <c:tx>
            <c:strRef>
              <c:f>Sheet1!$D$1</c:f>
              <c:strCache>
                <c:ptCount val="1"/>
                <c:pt idx="0">
                  <c:v>Lack of Adherence to Condom Use</c:v>
                </c:pt>
              </c:strCache>
            </c:strRef>
          </c:tx>
          <c:spPr>
            <a:solidFill>
              <a:srgbClr val="FFFF00"/>
            </a:solidFill>
            <a:ln>
              <a:noFill/>
            </a:ln>
            <a:effectLst/>
          </c:spPr>
          <c:invertIfNegative val="0"/>
          <c:cat>
            <c:strRef>
              <c:f>Sheet1!$A$2:$A$6</c:f>
              <c:strCache>
                <c:ptCount val="5"/>
                <c:pt idx="0">
                  <c:v>At Risk/ Needs Condoms</c:v>
                </c:pt>
                <c:pt idx="1">
                  <c:v>Condoms Available</c:v>
                </c:pt>
                <c:pt idx="2">
                  <c:v>Sometimes Use</c:v>
                </c:pt>
                <c:pt idx="3">
                  <c:v>Consistent use</c:v>
                </c:pt>
                <c:pt idx="4">
                  <c:v>Efficacious</c:v>
                </c:pt>
              </c:strCache>
            </c:strRef>
          </c:cat>
          <c:val>
            <c:numRef>
              <c:f>Sheet1!$D$2:$D$6</c:f>
              <c:numCache>
                <c:formatCode>General</c:formatCode>
                <c:ptCount val="5"/>
                <c:pt idx="0">
                  <c:v>79</c:v>
                </c:pt>
                <c:pt idx="1">
                  <c:v>79</c:v>
                </c:pt>
                <c:pt idx="2">
                  <c:v>79</c:v>
                </c:pt>
              </c:numCache>
            </c:numRef>
          </c:val>
          <c:extLst xmlns:c16r2="http://schemas.microsoft.com/office/drawing/2015/06/chart">
            <c:ext xmlns:c16="http://schemas.microsoft.com/office/drawing/2014/chart" uri="{C3380CC4-5D6E-409C-BE32-E72D297353CC}">
              <c16:uniqueId val="{00000002-4B4C-4AB4-B053-D06499E211BA}"/>
            </c:ext>
          </c:extLst>
        </c:ser>
        <c:ser>
          <c:idx val="3"/>
          <c:order val="3"/>
          <c:tx>
            <c:strRef>
              <c:f>Sheet1!$E$1</c:f>
              <c:strCache>
                <c:ptCount val="1"/>
                <c:pt idx="0">
                  <c:v>Condoms never used</c:v>
                </c:pt>
              </c:strCache>
            </c:strRef>
          </c:tx>
          <c:spPr>
            <a:solidFill>
              <a:srgbClr val="92D050"/>
            </a:solidFill>
            <a:ln>
              <a:noFill/>
            </a:ln>
            <a:effectLst/>
          </c:spPr>
          <c:invertIfNegative val="0"/>
          <c:cat>
            <c:strRef>
              <c:f>Sheet1!$A$2:$A$6</c:f>
              <c:strCache>
                <c:ptCount val="5"/>
                <c:pt idx="0">
                  <c:v>At Risk/ Needs Condoms</c:v>
                </c:pt>
                <c:pt idx="1">
                  <c:v>Condoms Available</c:v>
                </c:pt>
                <c:pt idx="2">
                  <c:v>Sometimes Use</c:v>
                </c:pt>
                <c:pt idx="3">
                  <c:v>Consistent use</c:v>
                </c:pt>
                <c:pt idx="4">
                  <c:v>Efficacious</c:v>
                </c:pt>
              </c:strCache>
            </c:strRef>
          </c:cat>
          <c:val>
            <c:numRef>
              <c:f>Sheet1!$E$2:$E$6</c:f>
              <c:numCache>
                <c:formatCode>General</c:formatCode>
                <c:ptCount val="5"/>
                <c:pt idx="0">
                  <c:v>13</c:v>
                </c:pt>
                <c:pt idx="1">
                  <c:v>13</c:v>
                </c:pt>
              </c:numCache>
            </c:numRef>
          </c:val>
          <c:extLst xmlns:c16r2="http://schemas.microsoft.com/office/drawing/2015/06/chart">
            <c:ext xmlns:c16="http://schemas.microsoft.com/office/drawing/2014/chart" uri="{C3380CC4-5D6E-409C-BE32-E72D297353CC}">
              <c16:uniqueId val="{00000003-4B4C-4AB4-B053-D06499E211BA}"/>
            </c:ext>
          </c:extLst>
        </c:ser>
        <c:ser>
          <c:idx val="4"/>
          <c:order val="4"/>
          <c:tx>
            <c:strRef>
              <c:f>Sheet1!$F$1</c:f>
              <c:strCache>
                <c:ptCount val="1"/>
                <c:pt idx="0">
                  <c:v>Condoms Not Available</c:v>
                </c:pt>
              </c:strCache>
            </c:strRef>
          </c:tx>
          <c:spPr>
            <a:solidFill>
              <a:schemeClr val="accent5"/>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4B4C-4AB4-B053-D06499E211BA}"/>
              </c:ext>
            </c:extLst>
          </c:dPt>
          <c:cat>
            <c:strRef>
              <c:f>Sheet1!$A$2:$A$6</c:f>
              <c:strCache>
                <c:ptCount val="5"/>
                <c:pt idx="0">
                  <c:v>At Risk/ Needs Condoms</c:v>
                </c:pt>
                <c:pt idx="1">
                  <c:v>Condoms Available</c:v>
                </c:pt>
                <c:pt idx="2">
                  <c:v>Sometimes Use</c:v>
                </c:pt>
                <c:pt idx="3">
                  <c:v>Consistent use</c:v>
                </c:pt>
                <c:pt idx="4">
                  <c:v>Efficacious</c:v>
                </c:pt>
              </c:strCache>
            </c:strRef>
          </c:cat>
          <c:val>
            <c:numRef>
              <c:f>Sheet1!$F$2:$F$6</c:f>
              <c:numCache>
                <c:formatCode>General</c:formatCode>
                <c:ptCount val="5"/>
                <c:pt idx="0">
                  <c:v>66</c:v>
                </c:pt>
              </c:numCache>
            </c:numRef>
          </c:val>
          <c:extLst xmlns:c16r2="http://schemas.microsoft.com/office/drawing/2015/06/chart">
            <c:ext xmlns:c16="http://schemas.microsoft.com/office/drawing/2014/chart" uri="{C3380CC4-5D6E-409C-BE32-E72D297353CC}">
              <c16:uniqueId val="{00000006-4B4C-4AB4-B053-D06499E211BA}"/>
            </c:ext>
          </c:extLst>
        </c:ser>
        <c:dLbls>
          <c:showLegendKey val="0"/>
          <c:showVal val="0"/>
          <c:showCatName val="0"/>
          <c:showSerName val="0"/>
          <c:showPercent val="0"/>
          <c:showBubbleSize val="0"/>
        </c:dLbls>
        <c:gapWidth val="150"/>
        <c:overlap val="100"/>
        <c:axId val="136732120"/>
        <c:axId val="136330728"/>
      </c:barChart>
      <c:catAx>
        <c:axId val="1367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36330728"/>
        <c:crosses val="autoZero"/>
        <c:auto val="1"/>
        <c:lblAlgn val="ctr"/>
        <c:lblOffset val="100"/>
        <c:noMultiLvlLbl val="0"/>
      </c:catAx>
      <c:valAx>
        <c:axId val="13633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MSM</a:t>
                </a:r>
              </a:p>
            </c:rich>
          </c:tx>
          <c:layout>
            <c:manualLayout>
              <c:xMode val="edge"/>
              <c:yMode val="edge"/>
              <c:x val="4.1088553399047191E-2"/>
              <c:y val="0.323812661405634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732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78921442446465E-2"/>
          <c:y val="0.12554034732364824"/>
          <c:w val="0.90426912531017256"/>
          <c:h val="0.60127075730497781"/>
        </c:manualLayout>
      </c:layout>
      <c:barChart>
        <c:barDir val="col"/>
        <c:grouping val="clustered"/>
        <c:varyColors val="0"/>
        <c:ser>
          <c:idx val="0"/>
          <c:order val="0"/>
          <c:tx>
            <c:strRef>
              <c:f>Sheet1!$B$1</c:f>
              <c:strCache>
                <c:ptCount val="1"/>
                <c:pt idx="0">
                  <c:v>Condoms are Available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 not use condoms, do not plan to</c:v>
                </c:pt>
                <c:pt idx="1">
                  <c:v>I probably should use condoms but I don’t</c:v>
                </c:pt>
                <c:pt idx="2">
                  <c:v>I use condoms occasionally</c:v>
                </c:pt>
                <c:pt idx="3">
                  <c:v>I try to use condoms every time</c:v>
                </c:pt>
                <c:pt idx="4">
                  <c:v>I have used condoms every time I in the past 6 months </c:v>
                </c:pt>
              </c:strCache>
            </c:strRef>
          </c:cat>
          <c:val>
            <c:numRef>
              <c:f>Sheet1!$B$2:$B$6</c:f>
              <c:numCache>
                <c:formatCode>General</c:formatCode>
                <c:ptCount val="5"/>
                <c:pt idx="0">
                  <c:v>20</c:v>
                </c:pt>
                <c:pt idx="1">
                  <c:v>62.4</c:v>
                </c:pt>
                <c:pt idx="2">
                  <c:v>13</c:v>
                </c:pt>
                <c:pt idx="3">
                  <c:v>4.5999999999999996</c:v>
                </c:pt>
                <c:pt idx="4">
                  <c:v>0</c:v>
                </c:pt>
              </c:numCache>
            </c:numRef>
          </c:val>
          <c:extLst xmlns:c16r2="http://schemas.microsoft.com/office/drawing/2015/06/chart">
            <c:ext xmlns:c16="http://schemas.microsoft.com/office/drawing/2014/chart" uri="{C3380CC4-5D6E-409C-BE32-E72D297353CC}">
              <c16:uniqueId val="{00000000-874F-4E94-B7E9-80443B6E2221}"/>
            </c:ext>
          </c:extLst>
        </c:ser>
        <c:ser>
          <c:idx val="1"/>
          <c:order val="1"/>
          <c:tx>
            <c:strRef>
              <c:f>Sheet1!$C$1</c:f>
              <c:strCache>
                <c:ptCount val="1"/>
                <c:pt idx="0">
                  <c:v>Condoms are Not Available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 not use condoms, do not plan to</c:v>
                </c:pt>
                <c:pt idx="1">
                  <c:v>I probably should use condoms but I don’t</c:v>
                </c:pt>
                <c:pt idx="2">
                  <c:v>I use condoms occasionally</c:v>
                </c:pt>
                <c:pt idx="3">
                  <c:v>I try to use condoms every time</c:v>
                </c:pt>
                <c:pt idx="4">
                  <c:v>I have used condoms every time I in the past 6 months </c:v>
                </c:pt>
              </c:strCache>
            </c:strRef>
          </c:cat>
          <c:val>
            <c:numRef>
              <c:f>Sheet1!$C$2:$C$6</c:f>
              <c:numCache>
                <c:formatCode>General</c:formatCode>
                <c:ptCount val="5"/>
                <c:pt idx="0">
                  <c:v>41.3</c:v>
                </c:pt>
                <c:pt idx="1">
                  <c:v>41.1</c:v>
                </c:pt>
                <c:pt idx="2">
                  <c:v>7.8</c:v>
                </c:pt>
                <c:pt idx="3">
                  <c:v>9.6999999999999993</c:v>
                </c:pt>
                <c:pt idx="4">
                  <c:v>0</c:v>
                </c:pt>
              </c:numCache>
            </c:numRef>
          </c:val>
          <c:extLst xmlns:c16r2="http://schemas.microsoft.com/office/drawing/2015/06/chart">
            <c:ext xmlns:c16="http://schemas.microsoft.com/office/drawing/2014/chart" uri="{C3380CC4-5D6E-409C-BE32-E72D297353CC}">
              <c16:uniqueId val="{00000001-874F-4E94-B7E9-80443B6E2221}"/>
            </c:ext>
          </c:extLst>
        </c:ser>
        <c:dLbls>
          <c:showLegendKey val="0"/>
          <c:showVal val="0"/>
          <c:showCatName val="0"/>
          <c:showSerName val="0"/>
          <c:showPercent val="0"/>
          <c:showBubbleSize val="0"/>
        </c:dLbls>
        <c:gapWidth val="219"/>
        <c:overlap val="-27"/>
        <c:axId val="136379736"/>
        <c:axId val="136955128"/>
      </c:barChart>
      <c:catAx>
        <c:axId val="13637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55128"/>
        <c:crosses val="autoZero"/>
        <c:auto val="1"/>
        <c:lblAlgn val="ctr"/>
        <c:lblOffset val="100"/>
        <c:noMultiLvlLbl val="0"/>
      </c:catAx>
      <c:valAx>
        <c:axId val="13695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79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68520001725134E-2"/>
          <c:y val="3.9316415405237774E-2"/>
          <c:w val="0.89812296062280061"/>
          <c:h val="0.78297933396208208"/>
        </c:manualLayout>
      </c:layout>
      <c:barChart>
        <c:barDir val="col"/>
        <c:grouping val="clustered"/>
        <c:varyColors val="0"/>
        <c:ser>
          <c:idx val="0"/>
          <c:order val="0"/>
          <c:tx>
            <c:strRef>
              <c:f>Sheet1!$B$1</c:f>
              <c:strCache>
                <c:ptCount val="1"/>
                <c:pt idx="0">
                  <c:v>Number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Districts </c:v>
                </c:pt>
                <c:pt idx="1">
                  <c:v>Number with the Minimum or More</c:v>
                </c:pt>
                <c:pt idx="2">
                  <c:v>Minimum + All Health</c:v>
                </c:pt>
                <c:pt idx="3">
                  <c:v>Minimum + All Health + All Enabling</c:v>
                </c:pt>
              </c:strCache>
            </c:strRef>
          </c:cat>
          <c:val>
            <c:numRef>
              <c:f>Sheet1!$B$2:$B$5</c:f>
              <c:numCache>
                <c:formatCode>General</c:formatCode>
                <c:ptCount val="4"/>
                <c:pt idx="0">
                  <c:v>20</c:v>
                </c:pt>
                <c:pt idx="1">
                  <c:v>16</c:v>
                </c:pt>
                <c:pt idx="2">
                  <c:v>11</c:v>
                </c:pt>
                <c:pt idx="3">
                  <c:v>6</c:v>
                </c:pt>
              </c:numCache>
            </c:numRef>
          </c:val>
          <c:extLst xmlns:c16r2="http://schemas.microsoft.com/office/drawing/2015/06/chart">
            <c:ext xmlns:c16="http://schemas.microsoft.com/office/drawing/2014/chart" uri="{C3380CC4-5D6E-409C-BE32-E72D297353CC}">
              <c16:uniqueId val="{00000000-7705-4FA1-ACBD-F8A57B2C73CB}"/>
            </c:ext>
          </c:extLst>
        </c:ser>
        <c:dLbls>
          <c:showLegendKey val="0"/>
          <c:showVal val="0"/>
          <c:showCatName val="0"/>
          <c:showSerName val="0"/>
          <c:showPercent val="0"/>
          <c:showBubbleSize val="0"/>
        </c:dLbls>
        <c:gapWidth val="150"/>
        <c:axId val="136805592"/>
        <c:axId val="136805984"/>
      </c:barChart>
      <c:catAx>
        <c:axId val="13680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6805984"/>
        <c:crosses val="autoZero"/>
        <c:auto val="1"/>
        <c:lblAlgn val="ctr"/>
        <c:lblOffset val="100"/>
        <c:noMultiLvlLbl val="0"/>
      </c:catAx>
      <c:valAx>
        <c:axId val="13680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805592"/>
        <c:crosses val="autoZero"/>
        <c:crossBetween val="between"/>
      </c:valAx>
      <c:spPr>
        <a:noFill/>
        <a:ln>
          <a:noFill/>
        </a:ln>
        <a:effectLst/>
      </c:spPr>
    </c:plotArea>
    <c:plotVisOnly val="1"/>
    <c:dispBlanksAs val="gap"/>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0.21731</cdr:x>
      <cdr:y>0.10162</cdr:y>
    </cdr:from>
    <cdr:to>
      <cdr:x>0.33563</cdr:x>
      <cdr:y>0.19489</cdr:y>
    </cdr:to>
    <cdr:sp macro="" textlink="">
      <cdr:nvSpPr>
        <cdr:cNvPr id="2" name="TextBox 1"/>
        <cdr:cNvSpPr txBox="1"/>
      </cdr:nvSpPr>
      <cdr:spPr>
        <a:xfrm xmlns:a="http://schemas.openxmlformats.org/drawingml/2006/main">
          <a:off x="1121546" y="400274"/>
          <a:ext cx="610655" cy="367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1933</a:t>
          </a:r>
        </a:p>
      </cdr:txBody>
    </cdr:sp>
  </cdr:relSizeAnchor>
  <cdr:relSizeAnchor xmlns:cdr="http://schemas.openxmlformats.org/drawingml/2006/chartDrawing">
    <cdr:from>
      <cdr:x>0.37732</cdr:x>
      <cdr:y>0.38839</cdr:y>
    </cdr:from>
    <cdr:to>
      <cdr:x>0.49564</cdr:x>
      <cdr:y>0.48167</cdr:y>
    </cdr:to>
    <cdr:sp macro="" textlink="">
      <cdr:nvSpPr>
        <cdr:cNvPr id="3" name="TextBox 1">
          <a:extLst xmlns:a="http://schemas.openxmlformats.org/drawingml/2006/main">
            <a:ext uri="{FF2B5EF4-FFF2-40B4-BE49-F238E27FC236}">
              <a16:creationId xmlns:a16="http://schemas.microsoft.com/office/drawing/2014/main" xmlns="" id="{3925A74D-76A9-46C5-82E3-534B64E06E74}"/>
            </a:ext>
          </a:extLst>
        </cdr:cNvPr>
        <cdr:cNvSpPr txBox="1"/>
      </cdr:nvSpPr>
      <cdr:spPr>
        <a:xfrm xmlns:a="http://schemas.openxmlformats.org/drawingml/2006/main">
          <a:off x="1947387" y="1529862"/>
          <a:ext cx="610655" cy="367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975</a:t>
          </a:r>
        </a:p>
      </cdr:txBody>
    </cdr:sp>
  </cdr:relSizeAnchor>
  <cdr:relSizeAnchor xmlns:cdr="http://schemas.openxmlformats.org/drawingml/2006/chartDrawing">
    <cdr:from>
      <cdr:x>0.55143</cdr:x>
      <cdr:y>0.45886</cdr:y>
    </cdr:from>
    <cdr:to>
      <cdr:x>0.66975</cdr:x>
      <cdr:y>0.55214</cdr:y>
    </cdr:to>
    <cdr:sp macro="" textlink="">
      <cdr:nvSpPr>
        <cdr:cNvPr id="4" name="TextBox 1">
          <a:extLst xmlns:a="http://schemas.openxmlformats.org/drawingml/2006/main">
            <a:ext uri="{FF2B5EF4-FFF2-40B4-BE49-F238E27FC236}">
              <a16:creationId xmlns:a16="http://schemas.microsoft.com/office/drawing/2014/main" xmlns="" id="{3925A74D-76A9-46C5-82E3-534B64E06E74}"/>
            </a:ext>
          </a:extLst>
        </cdr:cNvPr>
        <cdr:cNvSpPr txBox="1"/>
      </cdr:nvSpPr>
      <cdr:spPr>
        <a:xfrm xmlns:a="http://schemas.openxmlformats.org/drawingml/2006/main">
          <a:off x="2845979" y="1807448"/>
          <a:ext cx="610655" cy="367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785</a:t>
          </a:r>
        </a:p>
      </cdr:txBody>
    </cdr:sp>
  </cdr:relSizeAnchor>
  <cdr:relSizeAnchor xmlns:cdr="http://schemas.openxmlformats.org/drawingml/2006/chartDrawing">
    <cdr:from>
      <cdr:x>0.70013</cdr:x>
      <cdr:y>0.64094</cdr:y>
    </cdr:from>
    <cdr:to>
      <cdr:x>0.81845</cdr:x>
      <cdr:y>0.73422</cdr:y>
    </cdr:to>
    <cdr:sp macro="" textlink="">
      <cdr:nvSpPr>
        <cdr:cNvPr id="5" name="TextBox 1">
          <a:extLst xmlns:a="http://schemas.openxmlformats.org/drawingml/2006/main">
            <a:ext uri="{FF2B5EF4-FFF2-40B4-BE49-F238E27FC236}">
              <a16:creationId xmlns:a16="http://schemas.microsoft.com/office/drawing/2014/main" xmlns="" id="{3925A74D-76A9-46C5-82E3-534B64E06E74}"/>
            </a:ext>
          </a:extLst>
        </cdr:cNvPr>
        <cdr:cNvSpPr txBox="1"/>
      </cdr:nvSpPr>
      <cdr:spPr>
        <a:xfrm xmlns:a="http://schemas.openxmlformats.org/drawingml/2006/main">
          <a:off x="3613422" y="2524649"/>
          <a:ext cx="610655" cy="367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124</a:t>
          </a:r>
        </a:p>
      </cdr:txBody>
    </cdr:sp>
  </cdr:relSizeAnchor>
  <cdr:relSizeAnchor xmlns:cdr="http://schemas.openxmlformats.org/drawingml/2006/chartDrawing">
    <cdr:from>
      <cdr:x>0.86006</cdr:x>
      <cdr:y>0.65217</cdr:y>
    </cdr:from>
    <cdr:to>
      <cdr:x>0.97838</cdr:x>
      <cdr:y>0.74544</cdr:y>
    </cdr:to>
    <cdr:sp macro="" textlink="">
      <cdr:nvSpPr>
        <cdr:cNvPr id="6" name="TextBox 1">
          <a:extLst xmlns:a="http://schemas.openxmlformats.org/drawingml/2006/main">
            <a:ext uri="{FF2B5EF4-FFF2-40B4-BE49-F238E27FC236}">
              <a16:creationId xmlns:a16="http://schemas.microsoft.com/office/drawing/2014/main" xmlns="" id="{3925A74D-76A9-46C5-82E3-534B64E06E74}"/>
            </a:ext>
          </a:extLst>
        </cdr:cNvPr>
        <cdr:cNvSpPr txBox="1"/>
      </cdr:nvSpPr>
      <cdr:spPr>
        <a:xfrm xmlns:a="http://schemas.openxmlformats.org/drawingml/2006/main">
          <a:off x="4438848" y="2568853"/>
          <a:ext cx="610655" cy="367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112</a:t>
          </a:r>
        </a:p>
      </cdr:txBody>
    </cdr:sp>
  </cdr:relSizeAnchor>
</c:userShapes>
</file>

<file path=ppt/drawings/drawing2.xml><?xml version="1.0" encoding="utf-8"?>
<c:userShapes xmlns:c="http://schemas.openxmlformats.org/drawingml/2006/chart">
  <cdr:relSizeAnchor xmlns:cdr="http://schemas.openxmlformats.org/drawingml/2006/chartDrawing">
    <cdr:from>
      <cdr:x>0.21693</cdr:x>
      <cdr:y>0.01679</cdr:y>
    </cdr:from>
    <cdr:to>
      <cdr:x>0.33617</cdr:x>
      <cdr:y>0.0821</cdr:y>
    </cdr:to>
    <cdr:sp macro="" textlink="">
      <cdr:nvSpPr>
        <cdr:cNvPr id="2" name="TextBox 1"/>
        <cdr:cNvSpPr txBox="1"/>
      </cdr:nvSpPr>
      <cdr:spPr>
        <a:xfrm xmlns:a="http://schemas.openxmlformats.org/drawingml/2006/main">
          <a:off x="1169600" y="66149"/>
          <a:ext cx="642870" cy="257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1933</a:t>
          </a:r>
        </a:p>
      </cdr:txBody>
    </cdr:sp>
  </cdr:relSizeAnchor>
  <cdr:relSizeAnchor xmlns:cdr="http://schemas.openxmlformats.org/drawingml/2006/chartDrawing">
    <cdr:from>
      <cdr:x>0.22635</cdr:x>
      <cdr:y>0.02969</cdr:y>
    </cdr:from>
    <cdr:to>
      <cdr:x>0.34559</cdr:x>
      <cdr:y>0.09499</cdr:y>
    </cdr:to>
    <cdr:sp macro="" textlink="">
      <cdr:nvSpPr>
        <cdr:cNvPr id="3" name="TextBox 1">
          <a:extLst xmlns:a="http://schemas.openxmlformats.org/drawingml/2006/main">
            <a:ext uri="{FF2B5EF4-FFF2-40B4-BE49-F238E27FC236}">
              <a16:creationId xmlns:a16="http://schemas.microsoft.com/office/drawing/2014/main" xmlns="" id="{74F138DA-239D-4BF7-AF9F-60E31E1888A4}"/>
            </a:ext>
          </a:extLst>
        </cdr:cNvPr>
        <cdr:cNvSpPr txBox="1"/>
      </cdr:nvSpPr>
      <cdr:spPr>
        <a:xfrm xmlns:a="http://schemas.openxmlformats.org/drawingml/2006/main">
          <a:off x="1220400" y="116949"/>
          <a:ext cx="642870" cy="2572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a:p>
      </cdr:txBody>
    </cdr:sp>
  </cdr:relSizeAnchor>
  <cdr:relSizeAnchor xmlns:cdr="http://schemas.openxmlformats.org/drawingml/2006/chartDrawing">
    <cdr:from>
      <cdr:x>0.70906</cdr:x>
      <cdr:y>0.6232</cdr:y>
    </cdr:from>
    <cdr:to>
      <cdr:x>0.82829</cdr:x>
      <cdr:y>0.6885</cdr:y>
    </cdr:to>
    <cdr:sp macro="" textlink="">
      <cdr:nvSpPr>
        <cdr:cNvPr id="4" name="TextBox 1">
          <a:extLst xmlns:a="http://schemas.openxmlformats.org/drawingml/2006/main">
            <a:ext uri="{FF2B5EF4-FFF2-40B4-BE49-F238E27FC236}">
              <a16:creationId xmlns:a16="http://schemas.microsoft.com/office/drawing/2014/main" xmlns="" id="{74F138DA-239D-4BF7-AF9F-60E31E1888A4}"/>
            </a:ext>
          </a:extLst>
        </cdr:cNvPr>
        <cdr:cNvSpPr txBox="1"/>
      </cdr:nvSpPr>
      <cdr:spPr>
        <a:xfrm xmlns:a="http://schemas.openxmlformats.org/drawingml/2006/main">
          <a:off x="3822923" y="2454755"/>
          <a:ext cx="642870" cy="2572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215</a:t>
          </a:r>
        </a:p>
      </cdr:txBody>
    </cdr:sp>
  </cdr:relSizeAnchor>
  <cdr:relSizeAnchor xmlns:cdr="http://schemas.openxmlformats.org/drawingml/2006/chartDrawing">
    <cdr:from>
      <cdr:x>0.54761</cdr:x>
      <cdr:y>0.38379</cdr:y>
    </cdr:from>
    <cdr:to>
      <cdr:x>0.66685</cdr:x>
      <cdr:y>0.44909</cdr:y>
    </cdr:to>
    <cdr:sp macro="" textlink="">
      <cdr:nvSpPr>
        <cdr:cNvPr id="5" name="TextBox 1">
          <a:extLst xmlns:a="http://schemas.openxmlformats.org/drawingml/2006/main">
            <a:ext uri="{FF2B5EF4-FFF2-40B4-BE49-F238E27FC236}">
              <a16:creationId xmlns:a16="http://schemas.microsoft.com/office/drawing/2014/main" xmlns="" id="{74F138DA-239D-4BF7-AF9F-60E31E1888A4}"/>
            </a:ext>
          </a:extLst>
        </cdr:cNvPr>
        <cdr:cNvSpPr txBox="1"/>
      </cdr:nvSpPr>
      <cdr:spPr>
        <a:xfrm xmlns:a="http://schemas.openxmlformats.org/drawingml/2006/main">
          <a:off x="2952485" y="1511725"/>
          <a:ext cx="642870" cy="2572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1216</a:t>
          </a:r>
        </a:p>
      </cdr:txBody>
    </cdr:sp>
  </cdr:relSizeAnchor>
  <cdr:relSizeAnchor xmlns:cdr="http://schemas.openxmlformats.org/drawingml/2006/chartDrawing">
    <cdr:from>
      <cdr:x>0.38076</cdr:x>
      <cdr:y>0.33505</cdr:y>
    </cdr:from>
    <cdr:to>
      <cdr:x>0.5</cdr:x>
      <cdr:y>0.40035</cdr:y>
    </cdr:to>
    <cdr:sp macro="" textlink="">
      <cdr:nvSpPr>
        <cdr:cNvPr id="6" name="TextBox 1">
          <a:extLst xmlns:a="http://schemas.openxmlformats.org/drawingml/2006/main">
            <a:ext uri="{FF2B5EF4-FFF2-40B4-BE49-F238E27FC236}">
              <a16:creationId xmlns:a16="http://schemas.microsoft.com/office/drawing/2014/main" xmlns="" id="{74F138DA-239D-4BF7-AF9F-60E31E1888A4}"/>
            </a:ext>
          </a:extLst>
        </cdr:cNvPr>
        <cdr:cNvSpPr txBox="1"/>
      </cdr:nvSpPr>
      <cdr:spPr>
        <a:xfrm xmlns:a="http://schemas.openxmlformats.org/drawingml/2006/main">
          <a:off x="2052915" y="1319735"/>
          <a:ext cx="642870" cy="2572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1408</a:t>
          </a:r>
        </a:p>
      </cdr:txBody>
    </cdr:sp>
  </cdr:relSizeAnchor>
  <cdr:relSizeAnchor xmlns:cdr="http://schemas.openxmlformats.org/drawingml/2006/chartDrawing">
    <cdr:from>
      <cdr:x>0.87105</cdr:x>
      <cdr:y>0.64648</cdr:y>
    </cdr:from>
    <cdr:to>
      <cdr:x>0.97769</cdr:x>
      <cdr:y>0.7144</cdr:y>
    </cdr:to>
    <cdr:sp macro="" textlink="">
      <cdr:nvSpPr>
        <cdr:cNvPr id="7" name="TextBox 1">
          <a:extLst xmlns:a="http://schemas.openxmlformats.org/drawingml/2006/main">
            <a:ext uri="{FF2B5EF4-FFF2-40B4-BE49-F238E27FC236}">
              <a16:creationId xmlns:a16="http://schemas.microsoft.com/office/drawing/2014/main" xmlns="" id="{74F138DA-239D-4BF7-AF9F-60E31E1888A4}"/>
            </a:ext>
          </a:extLst>
        </cdr:cNvPr>
        <cdr:cNvSpPr txBox="1"/>
      </cdr:nvSpPr>
      <cdr:spPr>
        <a:xfrm xmlns:a="http://schemas.openxmlformats.org/drawingml/2006/main">
          <a:off x="4696347" y="2546446"/>
          <a:ext cx="574960" cy="2675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194</a:t>
          </a:r>
        </a:p>
      </cdr:txBody>
    </cdr:sp>
  </cdr:relSizeAnchor>
  <cdr:relSizeAnchor xmlns:cdr="http://schemas.openxmlformats.org/drawingml/2006/chartDrawing">
    <cdr:from>
      <cdr:x>0.31926</cdr:x>
      <cdr:y>0.0821</cdr:y>
    </cdr:from>
    <cdr:to>
      <cdr:x>0.34718</cdr:x>
      <cdr:y>0.40541</cdr:y>
    </cdr:to>
    <cdr:sp macro="" textlink="">
      <cdr:nvSpPr>
        <cdr:cNvPr id="8" name="Right Brace 7">
          <a:extLst xmlns:a="http://schemas.openxmlformats.org/drawingml/2006/main">
            <a:ext uri="{FF2B5EF4-FFF2-40B4-BE49-F238E27FC236}">
              <a16:creationId xmlns:a16="http://schemas.microsoft.com/office/drawing/2014/main" xmlns="" id="{A0DE8BB1-B1DB-4CA1-94DA-D355A59D14AA}"/>
            </a:ext>
          </a:extLst>
        </cdr:cNvPr>
        <cdr:cNvSpPr/>
      </cdr:nvSpPr>
      <cdr:spPr>
        <a:xfrm xmlns:a="http://schemas.openxmlformats.org/drawingml/2006/main">
          <a:off x="1721337" y="323380"/>
          <a:ext cx="150494" cy="1273498"/>
        </a:xfrm>
        <a:prstGeom xmlns:a="http://schemas.openxmlformats.org/drawingml/2006/main" prst="rightBrace">
          <a:avLst/>
        </a:prstGeom>
        <a:ln xmlns:a="http://schemas.openxmlformats.org/drawingml/2006/main" w="1270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0.3665</cdr:x>
      <cdr:y>0.18907</cdr:y>
    </cdr:from>
    <cdr:to>
      <cdr:x>0.79441</cdr:x>
      <cdr:y>0.28284</cdr:y>
    </cdr:to>
    <cdr:sp macro="" textlink="">
      <cdr:nvSpPr>
        <cdr:cNvPr id="9" name="TextBox 3">
          <a:extLst xmlns:a="http://schemas.openxmlformats.org/drawingml/2006/main">
            <a:ext uri="{FF2B5EF4-FFF2-40B4-BE49-F238E27FC236}">
              <a16:creationId xmlns:a16="http://schemas.microsoft.com/office/drawing/2014/main" xmlns="" id="{BF6F4D02-5AC4-49A2-9EDA-41CF3A3E1ED4}"/>
            </a:ext>
          </a:extLst>
        </cdr:cNvPr>
        <cdr:cNvSpPr txBox="1"/>
      </cdr:nvSpPr>
      <cdr:spPr>
        <a:xfrm xmlns:a="http://schemas.openxmlformats.org/drawingml/2006/main">
          <a:off x="1976012" y="744752"/>
          <a:ext cx="23070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accent1"/>
              </a:solidFill>
            </a:rPr>
            <a:t>Availability Gap</a:t>
          </a:r>
        </a:p>
      </cdr:txBody>
    </cdr:sp>
  </cdr:relSizeAnchor>
</c:userShapes>
</file>

<file path=ppt/drawings/drawing3.xml><?xml version="1.0" encoding="utf-8"?>
<c:userShapes xmlns:c="http://schemas.openxmlformats.org/drawingml/2006/chart">
  <cdr:relSizeAnchor xmlns:cdr="http://schemas.openxmlformats.org/drawingml/2006/chartDrawing">
    <cdr:from>
      <cdr:x>0.18498</cdr:x>
      <cdr:y>0.23633</cdr:y>
    </cdr:from>
    <cdr:to>
      <cdr:x>0.23891</cdr:x>
      <cdr:y>0.28663</cdr:y>
    </cdr:to>
    <cdr:sp macro="" textlink="">
      <cdr:nvSpPr>
        <cdr:cNvPr id="2" name="TextBox 1"/>
        <cdr:cNvSpPr txBox="1"/>
      </cdr:nvSpPr>
      <cdr:spPr>
        <a:xfrm xmlns:a="http://schemas.openxmlformats.org/drawingml/2006/main">
          <a:off x="1516054" y="1039825"/>
          <a:ext cx="441905" cy="221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867</a:t>
          </a:r>
        </a:p>
      </cdr:txBody>
    </cdr:sp>
  </cdr:relSizeAnchor>
  <cdr:relSizeAnchor xmlns:cdr="http://schemas.openxmlformats.org/drawingml/2006/chartDrawing">
    <cdr:from>
      <cdr:x>0.11278</cdr:x>
      <cdr:y>0.05995</cdr:y>
    </cdr:from>
    <cdr:to>
      <cdr:x>0.50758</cdr:x>
      <cdr:y>0.20183</cdr:y>
    </cdr:to>
    <cdr:sp macro="" textlink="">
      <cdr:nvSpPr>
        <cdr:cNvPr id="3" name="TextBox 2">
          <a:extLst xmlns:a="http://schemas.openxmlformats.org/drawingml/2006/main">
            <a:ext uri="{FF2B5EF4-FFF2-40B4-BE49-F238E27FC236}">
              <a16:creationId xmlns:a16="http://schemas.microsoft.com/office/drawing/2014/main" xmlns="" id="{F8E3AA88-8698-4422-B57B-6825B5A2B8EE}"/>
            </a:ext>
          </a:extLst>
        </cdr:cNvPr>
        <cdr:cNvSpPr txBox="1"/>
      </cdr:nvSpPr>
      <cdr:spPr>
        <a:xfrm xmlns:a="http://schemas.openxmlformats.org/drawingml/2006/main">
          <a:off x="924315" y="263769"/>
          <a:ext cx="3235570" cy="6242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HIV Negative MSM Angola </a:t>
          </a:r>
        </a:p>
      </cdr:txBody>
    </cdr:sp>
  </cdr:relSizeAnchor>
  <cdr:relSizeAnchor xmlns:cdr="http://schemas.openxmlformats.org/drawingml/2006/chartDrawing">
    <cdr:from>
      <cdr:x>0.66996</cdr:x>
      <cdr:y>0.1901</cdr:y>
    </cdr:from>
    <cdr:to>
      <cdr:x>0.68879</cdr:x>
      <cdr:y>0.38667</cdr:y>
    </cdr:to>
    <cdr:sp macro="" textlink="">
      <cdr:nvSpPr>
        <cdr:cNvPr id="6" name="Right Brace 5">
          <a:extLst xmlns:a="http://schemas.openxmlformats.org/drawingml/2006/main">
            <a:ext uri="{FF2B5EF4-FFF2-40B4-BE49-F238E27FC236}">
              <a16:creationId xmlns:a16="http://schemas.microsoft.com/office/drawing/2014/main" xmlns="" id="{6CC0ACD5-FFEF-49FB-8E7B-F8215CCC9DCF}"/>
            </a:ext>
          </a:extLst>
        </cdr:cNvPr>
        <cdr:cNvSpPr/>
      </cdr:nvSpPr>
      <cdr:spPr>
        <a:xfrm xmlns:a="http://schemas.openxmlformats.org/drawingml/2006/main">
          <a:off x="7552349" y="836428"/>
          <a:ext cx="212268" cy="864876"/>
        </a:xfrm>
        <a:prstGeom xmlns:a="http://schemas.openxmlformats.org/drawingml/2006/main" prst="rightBrace">
          <a:avLst/>
        </a:prstGeom>
        <a:ln xmlns:a="http://schemas.openxmlformats.org/drawingml/2006/main" w="1270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0.24152</cdr:x>
      <cdr:y>0.31295</cdr:y>
    </cdr:from>
    <cdr:to>
      <cdr:x>0.27984</cdr:x>
      <cdr:y>0.53892</cdr:y>
    </cdr:to>
    <cdr:sp macro="" textlink="">
      <cdr:nvSpPr>
        <cdr:cNvPr id="8" name="Right Brace 7">
          <a:extLst xmlns:a="http://schemas.openxmlformats.org/drawingml/2006/main">
            <a:ext uri="{FF2B5EF4-FFF2-40B4-BE49-F238E27FC236}">
              <a16:creationId xmlns:a16="http://schemas.microsoft.com/office/drawing/2014/main" xmlns="" id="{6CC0ACD5-FFEF-49FB-8E7B-F8215CCC9DCF}"/>
            </a:ext>
          </a:extLst>
        </cdr:cNvPr>
        <cdr:cNvSpPr/>
      </cdr:nvSpPr>
      <cdr:spPr>
        <a:xfrm xmlns:a="http://schemas.openxmlformats.org/drawingml/2006/main">
          <a:off x="1979393" y="1376930"/>
          <a:ext cx="314081" cy="994244"/>
        </a:xfrm>
        <a:prstGeom xmlns:a="http://schemas.openxmlformats.org/drawingml/2006/main" prst="rightBrace">
          <a:avLst/>
        </a:prstGeom>
        <a:ln xmlns:a="http://schemas.openxmlformats.org/drawingml/2006/main" w="1270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0.27446</cdr:x>
      <cdr:y>0.37126</cdr:y>
    </cdr:from>
    <cdr:to>
      <cdr:x>0.55596</cdr:x>
      <cdr:y>0.4552</cdr:y>
    </cdr:to>
    <cdr:sp macro="" textlink="">
      <cdr:nvSpPr>
        <cdr:cNvPr id="9" name="TextBox 3">
          <a:extLst xmlns:a="http://schemas.openxmlformats.org/drawingml/2006/main">
            <a:ext uri="{FF2B5EF4-FFF2-40B4-BE49-F238E27FC236}">
              <a16:creationId xmlns:a16="http://schemas.microsoft.com/office/drawing/2014/main" xmlns="" id="{95F45202-7239-4D71-9757-962C6E90E9AC}"/>
            </a:ext>
          </a:extLst>
        </cdr:cNvPr>
        <cdr:cNvSpPr txBox="1"/>
      </cdr:nvSpPr>
      <cdr:spPr>
        <a:xfrm xmlns:a="http://schemas.openxmlformats.org/drawingml/2006/main">
          <a:off x="2249337" y="1633477"/>
          <a:ext cx="23070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a:solidFill>
                <a:schemeClr val="accent1"/>
              </a:solidFill>
            </a:rPr>
            <a:t>Availability Gap</a:t>
          </a:r>
        </a:p>
      </cdr:txBody>
    </cdr:sp>
  </cdr:relSizeAnchor>
  <cdr:relSizeAnchor xmlns:cdr="http://schemas.openxmlformats.org/drawingml/2006/chartDrawing">
    <cdr:from>
      <cdr:x>0.54306</cdr:x>
      <cdr:y>0.65429</cdr:y>
    </cdr:from>
    <cdr:to>
      <cdr:x>0.82457</cdr:x>
      <cdr:y>0.73823</cdr:y>
    </cdr:to>
    <cdr:sp macro="" textlink="">
      <cdr:nvSpPr>
        <cdr:cNvPr id="10" name="TextBox 3">
          <a:extLst xmlns:a="http://schemas.openxmlformats.org/drawingml/2006/main">
            <a:ext uri="{FF2B5EF4-FFF2-40B4-BE49-F238E27FC236}">
              <a16:creationId xmlns:a16="http://schemas.microsoft.com/office/drawing/2014/main" xmlns="" id="{4327F937-8F2D-4664-AD66-67C399BA823C}"/>
            </a:ext>
          </a:extLst>
        </cdr:cNvPr>
        <cdr:cNvSpPr txBox="1"/>
      </cdr:nvSpPr>
      <cdr:spPr>
        <a:xfrm xmlns:a="http://schemas.openxmlformats.org/drawingml/2006/main">
          <a:off x="4450681" y="2878781"/>
          <a:ext cx="23070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a:solidFill>
                <a:schemeClr val="accent6">
                  <a:lumMod val="75000"/>
                </a:schemeClr>
              </a:solidFill>
            </a:rPr>
            <a:t>Consistency Gap</a:t>
          </a:r>
        </a:p>
      </cdr:txBody>
    </cdr:sp>
  </cdr:relSizeAnchor>
</c:userShapes>
</file>

<file path=ppt/drawings/drawing4.xml><?xml version="1.0" encoding="utf-8"?>
<c:userShapes xmlns:c="http://schemas.openxmlformats.org/drawingml/2006/chart">
  <cdr:relSizeAnchor xmlns:cdr="http://schemas.openxmlformats.org/drawingml/2006/chartDrawing">
    <cdr:from>
      <cdr:x>0.11278</cdr:x>
      <cdr:y>0.05995</cdr:y>
    </cdr:from>
    <cdr:to>
      <cdr:x>0.31394</cdr:x>
      <cdr:y>0.20183</cdr:y>
    </cdr:to>
    <cdr:sp macro="" textlink="">
      <cdr:nvSpPr>
        <cdr:cNvPr id="3" name="TextBox 2">
          <a:extLst xmlns:a="http://schemas.openxmlformats.org/drawingml/2006/main">
            <a:ext uri="{FF2B5EF4-FFF2-40B4-BE49-F238E27FC236}">
              <a16:creationId xmlns:a16="http://schemas.microsoft.com/office/drawing/2014/main" xmlns="" id="{F8E3AA88-8698-4422-B57B-6825B5A2B8EE}"/>
            </a:ext>
          </a:extLst>
        </cdr:cNvPr>
        <cdr:cNvSpPr txBox="1"/>
      </cdr:nvSpPr>
      <cdr:spPr>
        <a:xfrm xmlns:a="http://schemas.openxmlformats.org/drawingml/2006/main">
          <a:off x="964043" y="268958"/>
          <a:ext cx="1719488" cy="636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dirty="0"/>
        </a:p>
      </cdr:txBody>
    </cdr:sp>
  </cdr:relSizeAnchor>
  <cdr:relSizeAnchor xmlns:cdr="http://schemas.openxmlformats.org/drawingml/2006/chartDrawing">
    <cdr:from>
      <cdr:x>0.25713</cdr:x>
      <cdr:y>0.14413</cdr:y>
    </cdr:from>
    <cdr:to>
      <cdr:x>0.50842</cdr:x>
      <cdr:y>0.21823</cdr:y>
    </cdr:to>
    <cdr:sp macro="" textlink="">
      <cdr:nvSpPr>
        <cdr:cNvPr id="4" name="TextBox 3">
          <a:extLst xmlns:a="http://schemas.openxmlformats.org/drawingml/2006/main">
            <a:ext uri="{FF2B5EF4-FFF2-40B4-BE49-F238E27FC236}">
              <a16:creationId xmlns:a16="http://schemas.microsoft.com/office/drawing/2014/main" xmlns="" id="{F8D56EBA-924C-41AE-8C81-8AA7DEF9935A}"/>
            </a:ext>
          </a:extLst>
        </cdr:cNvPr>
        <cdr:cNvSpPr txBox="1"/>
      </cdr:nvSpPr>
      <cdr:spPr>
        <a:xfrm xmlns:a="http://schemas.openxmlformats.org/drawingml/2006/main">
          <a:off x="2360723" y="718377"/>
          <a:ext cx="23070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1"/>
              </a:solidFill>
            </a:rPr>
            <a:t>Availability Gap</a:t>
          </a:r>
        </a:p>
      </cdr:txBody>
    </cdr:sp>
  </cdr:relSizeAnchor>
  <cdr:relSizeAnchor xmlns:cdr="http://schemas.openxmlformats.org/drawingml/2006/chartDrawing">
    <cdr:from>
      <cdr:x>0.24766</cdr:x>
      <cdr:y>0.12423</cdr:y>
    </cdr:from>
    <cdr:to>
      <cdr:x>0.26543</cdr:x>
      <cdr:y>0.34945</cdr:y>
    </cdr:to>
    <cdr:sp macro="" textlink="">
      <cdr:nvSpPr>
        <cdr:cNvPr id="5" name="Right Brace 4">
          <a:extLst xmlns:a="http://schemas.openxmlformats.org/drawingml/2006/main">
            <a:ext uri="{FF2B5EF4-FFF2-40B4-BE49-F238E27FC236}">
              <a16:creationId xmlns:a16="http://schemas.microsoft.com/office/drawing/2014/main" xmlns="" id="{99BFD048-7160-4ECA-BFD5-4C02D7E6A1B0}"/>
            </a:ext>
          </a:extLst>
        </cdr:cNvPr>
        <cdr:cNvSpPr/>
      </cdr:nvSpPr>
      <cdr:spPr>
        <a:xfrm xmlns:a="http://schemas.openxmlformats.org/drawingml/2006/main">
          <a:off x="2273752" y="619203"/>
          <a:ext cx="163187" cy="1122509"/>
        </a:xfrm>
        <a:prstGeom xmlns:a="http://schemas.openxmlformats.org/drawingml/2006/main" prst="rightBrace">
          <a:avLst/>
        </a:prstGeom>
        <a:ln xmlns:a="http://schemas.openxmlformats.org/drawingml/2006/main" w="19050">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0.56749</cdr:x>
      <cdr:y>0.5</cdr:y>
    </cdr:from>
    <cdr:to>
      <cdr:x>0.81878</cdr:x>
      <cdr:y>0.5741</cdr:y>
    </cdr:to>
    <cdr:sp macro="" textlink="">
      <cdr:nvSpPr>
        <cdr:cNvPr id="6" name="TextBox 3">
          <a:extLst xmlns:a="http://schemas.openxmlformats.org/drawingml/2006/main">
            <a:ext uri="{FF2B5EF4-FFF2-40B4-BE49-F238E27FC236}">
              <a16:creationId xmlns:a16="http://schemas.microsoft.com/office/drawing/2014/main" xmlns="" id="{C05D6E0C-4733-4EE6-981F-4EA723DA3533}"/>
            </a:ext>
          </a:extLst>
        </cdr:cNvPr>
        <cdr:cNvSpPr txBox="1"/>
      </cdr:nvSpPr>
      <cdr:spPr>
        <a:xfrm xmlns:a="http://schemas.openxmlformats.org/drawingml/2006/main">
          <a:off x="5210175" y="2492090"/>
          <a:ext cx="23070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6">
                  <a:lumMod val="75000"/>
                </a:schemeClr>
              </a:solidFill>
            </a:rPr>
            <a:t>Consistency Gap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BD3BE2-FE42-48A2-9D98-600B3CB4D3CB}" type="datetimeFigureOut">
              <a:rPr lang="en-US" smtClean="0"/>
              <a:t>7/26/2018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43E39A-6674-4689-9677-45B6E8FC4C7D}" type="slidenum">
              <a:rPr lang="en-US" smtClean="0"/>
              <a:t>‹#›</a:t>
            </a:fld>
            <a:endParaRPr lang="en-US"/>
          </a:p>
        </p:txBody>
      </p:sp>
    </p:spTree>
    <p:extLst>
      <p:ext uri="{BB962C8B-B14F-4D97-AF65-F5344CB8AC3E}">
        <p14:creationId xmlns:p14="http://schemas.microsoft.com/office/powerpoint/2010/main" val="173395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negative and had anal sex in the past 6 months</a:t>
            </a:r>
          </a:p>
        </p:txBody>
      </p:sp>
      <p:sp>
        <p:nvSpPr>
          <p:cNvPr id="4" name="Slide Number Placeholder 3"/>
          <p:cNvSpPr>
            <a:spLocks noGrp="1"/>
          </p:cNvSpPr>
          <p:nvPr>
            <p:ph type="sldNum" sz="quarter" idx="10"/>
          </p:nvPr>
        </p:nvSpPr>
        <p:spPr/>
        <p:txBody>
          <a:bodyPr/>
          <a:lstStyle/>
          <a:p>
            <a:fld id="{8043E39A-6674-4689-9677-45B6E8FC4C7D}" type="slidenum">
              <a:rPr lang="en-US" smtClean="0"/>
              <a:t>12</a:t>
            </a:fld>
            <a:endParaRPr lang="en-US"/>
          </a:p>
        </p:txBody>
      </p:sp>
    </p:spTree>
    <p:extLst>
      <p:ext uri="{BB962C8B-B14F-4D97-AF65-F5344CB8AC3E}">
        <p14:creationId xmlns:p14="http://schemas.microsoft.com/office/powerpoint/2010/main" val="3311134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24778"/>
            <a:ext cx="12192000" cy="11430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5"/>
          <p:cNvSpPr/>
          <p:nvPr userDrawn="1"/>
        </p:nvSpPr>
        <p:spPr>
          <a:xfrm>
            <a:off x="0" y="874061"/>
            <a:ext cx="12192000" cy="4702573"/>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11" name="object 8"/>
          <p:cNvSpPr txBox="1"/>
          <p:nvPr userDrawn="1"/>
        </p:nvSpPr>
        <p:spPr>
          <a:xfrm>
            <a:off x="1359687" y="378734"/>
            <a:ext cx="9070879" cy="2359620"/>
          </a:xfrm>
          <a:prstGeom prst="rect">
            <a:avLst/>
          </a:prstGeom>
        </p:spPr>
        <p:txBody>
          <a:bodyPr vert="horz" wrap="square" lIns="0" tIns="0" rIns="0" bIns="0" rtlCol="0">
            <a:spAutoFit/>
          </a:bodyPr>
          <a:lstStyle/>
          <a:p>
            <a:pPr marL="8405">
              <a:lnSpc>
                <a:spcPts val="4900"/>
              </a:lnSpc>
            </a:pPr>
            <a:r>
              <a:rPr lang="en-US" sz="5400" b="1" spc="-176" dirty="0">
                <a:solidFill>
                  <a:schemeClr val="bg1"/>
                </a:solidFill>
                <a:latin typeface="Century Gothic" panose="020B0502020202020204" pitchFamily="34" charset="0"/>
                <a:cs typeface="Gill Sans MT"/>
              </a:rPr>
              <a:t>Condom Cascades </a:t>
            </a:r>
          </a:p>
          <a:p>
            <a:pPr marL="8405">
              <a:lnSpc>
                <a:spcPts val="4900"/>
              </a:lnSpc>
            </a:pPr>
            <a:r>
              <a:rPr lang="en-US" sz="5400" dirty="0">
                <a:solidFill>
                  <a:schemeClr val="bg1"/>
                </a:solidFill>
                <a:latin typeface="Century Gothic" panose="020B0502020202020204" pitchFamily="34" charset="0"/>
                <a:cs typeface="Gill Sans MT"/>
              </a:rPr>
              <a:t> To Monitor HIV Prevention</a:t>
            </a:r>
          </a:p>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3" name="Rectangle 12"/>
          <p:cNvSpPr>
            <a:spLocks noChangeArrowheads="1"/>
          </p:cNvSpPr>
          <p:nvPr userDrawn="1"/>
        </p:nvSpPr>
        <p:spPr bwMode="auto">
          <a:xfrm>
            <a:off x="-3205702"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2188" y="5889118"/>
            <a:ext cx="821247" cy="71846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284" y="5857215"/>
            <a:ext cx="1382035" cy="718257"/>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94480" y="5688607"/>
            <a:ext cx="1314031" cy="1055472"/>
          </a:xfrm>
          <a:prstGeom prst="rect">
            <a:avLst/>
          </a:prstGeom>
        </p:spPr>
      </p:pic>
      <p:sp>
        <p:nvSpPr>
          <p:cNvPr id="2" name="AutoShape 2" descr="Related image">
            <a:extLst>
              <a:ext uri="{FF2B5EF4-FFF2-40B4-BE49-F238E27FC236}">
                <a16:creationId xmlns:a16="http://schemas.microsoft.com/office/drawing/2014/main" xmlns="" id="{BAE2467A-8AF6-4558-9AA7-F32A9E6AF2F0}"/>
              </a:ext>
            </a:extLst>
          </p:cNvPr>
          <p:cNvSpPr>
            <a:spLocks noChangeAspect="1" noChangeArrowheads="1"/>
          </p:cNvSpPr>
          <p:nvPr userDrawn="1"/>
        </p:nvSpPr>
        <p:spPr bwMode="auto">
          <a:xfrm>
            <a:off x="5911274" y="3294530"/>
            <a:ext cx="369454"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a:p>
        </p:txBody>
      </p:sp>
      <p:sp>
        <p:nvSpPr>
          <p:cNvPr id="14" name="object 9">
            <a:extLst>
              <a:ext uri="{FF2B5EF4-FFF2-40B4-BE49-F238E27FC236}">
                <a16:creationId xmlns:a16="http://schemas.microsoft.com/office/drawing/2014/main" xmlns="" id="{80D8562A-558B-4154-8CDB-AACF49135A01}"/>
              </a:ext>
            </a:extLst>
          </p:cNvPr>
          <p:cNvSpPr txBox="1"/>
          <p:nvPr userDrawn="1"/>
        </p:nvSpPr>
        <p:spPr>
          <a:xfrm>
            <a:off x="5342062" y="3708673"/>
            <a:ext cx="4853498" cy="1688667"/>
          </a:xfrm>
          <a:prstGeom prst="rect">
            <a:avLst/>
          </a:prstGeom>
        </p:spPr>
        <p:txBody>
          <a:bodyPr vert="horz" wrap="square" lIns="0" tIns="0" rIns="0" bIns="0" rtlCol="0">
            <a:spAutoFit/>
          </a:bodyPr>
          <a:lstStyle/>
          <a:p>
            <a:pPr marL="12700">
              <a:lnSpc>
                <a:spcPts val="2250"/>
              </a:lnSpc>
            </a:pPr>
            <a:r>
              <a:rPr lang="en-US" sz="3200" dirty="0">
                <a:solidFill>
                  <a:schemeClr val="bg1"/>
                </a:solidFill>
                <a:latin typeface="Century Gothic" charset="0"/>
                <a:ea typeface="Century Gothic" charset="0"/>
                <a:cs typeface="Century Gothic" charset="0"/>
              </a:rPr>
              <a:t>Sharon S Weir, PhD</a:t>
            </a:r>
            <a:endParaRPr sz="3200" dirty="0">
              <a:solidFill>
                <a:schemeClr val="bg1"/>
              </a:solidFill>
              <a:latin typeface="Century Gothic" charset="0"/>
              <a:ea typeface="Century Gothic" charset="0"/>
              <a:cs typeface="Century Gothic" charset="0"/>
            </a:endParaRPr>
          </a:p>
          <a:p>
            <a:pPr marL="12700">
              <a:lnSpc>
                <a:spcPts val="2250"/>
              </a:lnSpc>
            </a:pPr>
            <a:r>
              <a:rPr sz="2000" b="1" dirty="0">
                <a:solidFill>
                  <a:schemeClr val="bg1"/>
                </a:solidFill>
                <a:latin typeface="Century Gothic" charset="0"/>
                <a:ea typeface="Century Gothic" charset="0"/>
                <a:cs typeface="Century Gothic" charset="0"/>
              </a:rPr>
              <a:t>MEASURE</a:t>
            </a:r>
            <a:r>
              <a:rPr sz="1800" b="1" dirty="0">
                <a:solidFill>
                  <a:schemeClr val="bg1"/>
                </a:solidFill>
                <a:latin typeface="Century Gothic" charset="0"/>
                <a:ea typeface="Century Gothic" charset="0"/>
                <a:cs typeface="Century Gothic" charset="0"/>
              </a:rPr>
              <a:t> Evaluation</a:t>
            </a:r>
            <a:endParaRPr sz="1800" dirty="0">
              <a:solidFill>
                <a:schemeClr val="bg1"/>
              </a:solidFill>
              <a:latin typeface="Century Gothic" charset="0"/>
              <a:ea typeface="Century Gothic" charset="0"/>
              <a:cs typeface="Century Gothic" charset="0"/>
            </a:endParaRPr>
          </a:p>
          <a:p>
            <a:pPr marL="12700">
              <a:lnSpc>
                <a:spcPct val="100000"/>
              </a:lnSpc>
            </a:pPr>
            <a:r>
              <a:rPr lang="en-US" sz="1800" dirty="0">
                <a:solidFill>
                  <a:schemeClr val="bg1"/>
                </a:solidFill>
                <a:latin typeface="Century Gothic" charset="0"/>
                <a:ea typeface="Century Gothic" charset="0"/>
                <a:cs typeface="Century Gothic" charset="0"/>
              </a:rPr>
              <a:t>University of North Carolina at Chapel Hill </a:t>
            </a:r>
            <a:endParaRPr sz="1800" dirty="0">
              <a:solidFill>
                <a:schemeClr val="bg1"/>
              </a:solidFill>
              <a:latin typeface="Century Gothic" charset="0"/>
              <a:ea typeface="Century Gothic" charset="0"/>
              <a:cs typeface="Century Gothic" charset="0"/>
            </a:endParaRPr>
          </a:p>
          <a:p>
            <a:pPr>
              <a:lnSpc>
                <a:spcPct val="100000"/>
              </a:lnSpc>
              <a:spcBef>
                <a:spcPts val="45"/>
              </a:spcBef>
            </a:pPr>
            <a:endParaRPr sz="1800" dirty="0">
              <a:solidFill>
                <a:schemeClr val="bg1"/>
              </a:solidFill>
              <a:latin typeface="Century Gothic" charset="0"/>
              <a:ea typeface="Century Gothic" charset="0"/>
              <a:cs typeface="Century Gothic" charset="0"/>
            </a:endParaRPr>
          </a:p>
          <a:p>
            <a:pPr marL="12700">
              <a:lnSpc>
                <a:spcPts val="2200"/>
              </a:lnSpc>
            </a:pPr>
            <a:r>
              <a:rPr lang="en-US" sz="1800" b="0" dirty="0">
                <a:solidFill>
                  <a:schemeClr val="bg1"/>
                </a:solidFill>
                <a:latin typeface="Century Gothic" charset="0"/>
                <a:ea typeface="Century Gothic" charset="0"/>
                <a:cs typeface="Century Gothic" charset="0"/>
              </a:rPr>
              <a:t>July 26, 2018</a:t>
            </a:r>
            <a:endParaRPr sz="1800" b="0" dirty="0">
              <a:solidFill>
                <a:schemeClr val="bg1"/>
              </a:solidFill>
              <a:latin typeface="Century Gothic" charset="0"/>
              <a:ea typeface="Century Gothic" charset="0"/>
              <a:cs typeface="Century Gothic" charset="0"/>
            </a:endParaRPr>
          </a:p>
          <a:p>
            <a:pPr marL="12700">
              <a:lnSpc>
                <a:spcPts val="2200"/>
              </a:lnSpc>
            </a:pPr>
            <a:r>
              <a:rPr lang="en-US" sz="1800" b="0" dirty="0">
                <a:solidFill>
                  <a:schemeClr val="bg1"/>
                </a:solidFill>
                <a:latin typeface="Century Gothic" charset="0"/>
                <a:ea typeface="Century Gothic" charset="0"/>
                <a:cs typeface="Century Gothic" charset="0"/>
              </a:rPr>
              <a:t>IAS Amsterdam 2018</a:t>
            </a:r>
            <a:endParaRPr sz="1800" b="0" dirty="0">
              <a:solidFill>
                <a:schemeClr val="bg1"/>
              </a:solidFill>
              <a:latin typeface="Century Gothic" charset="0"/>
              <a:ea typeface="Century Gothic" charset="0"/>
              <a:cs typeface="Century Gothic" charset="0"/>
            </a:endParaRPr>
          </a:p>
        </p:txBody>
      </p:sp>
      <p:pic>
        <p:nvPicPr>
          <p:cNvPr id="15" name="Picture 14">
            <a:extLst>
              <a:ext uri="{FF2B5EF4-FFF2-40B4-BE49-F238E27FC236}">
                <a16:creationId xmlns:a16="http://schemas.microsoft.com/office/drawing/2014/main" xmlns="" id="{65B9FA49-86ED-4960-A163-3F6C31069C26}"/>
              </a:ext>
            </a:extLst>
          </p:cNvPr>
          <p:cNvPicPr>
            <a:picLocks noChangeAspect="1"/>
          </p:cNvPicPr>
          <p:nvPr userDrawn="1"/>
        </p:nvPicPr>
        <p:blipFill>
          <a:blip r:embed="rId5"/>
          <a:stretch>
            <a:fillRect/>
          </a:stretch>
        </p:blipFill>
        <p:spPr>
          <a:xfrm>
            <a:off x="7749922" y="5888469"/>
            <a:ext cx="2545261" cy="719118"/>
          </a:xfrm>
          <a:prstGeom prst="rect">
            <a:avLst/>
          </a:prstGeom>
        </p:spPr>
      </p:pic>
    </p:spTree>
    <p:extLst>
      <p:ext uri="{BB962C8B-B14F-4D97-AF65-F5344CB8AC3E}">
        <p14:creationId xmlns:p14="http://schemas.microsoft.com/office/powerpoint/2010/main" val="235081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2192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846"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a:p>
        </p:txBody>
      </p:sp>
      <p:sp>
        <p:nvSpPr>
          <p:cNvPr id="10" name="object 5"/>
          <p:cNvSpPr/>
          <p:nvPr userDrawn="1"/>
        </p:nvSpPr>
        <p:spPr>
          <a:xfrm>
            <a:off x="0" y="1075765"/>
            <a:ext cx="12192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solidFill>
                <a:srgbClr val="A7BF39"/>
              </a:solidFill>
            </a:endParaRPr>
          </a:p>
        </p:txBody>
      </p:sp>
      <p:sp>
        <p:nvSpPr>
          <p:cNvPr id="5" name="Rectangle 4"/>
          <p:cNvSpPr/>
          <p:nvPr userDrawn="1"/>
        </p:nvSpPr>
        <p:spPr>
          <a:xfrm>
            <a:off x="1200727" y="2622177"/>
            <a:ext cx="10094802" cy="1964396"/>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0"/>
              </a:spcAft>
              <a:buClrTx/>
              <a:buSzTx/>
              <a:buFontTx/>
              <a:buNone/>
              <a:tabLst/>
              <a:defRPr/>
            </a:pPr>
            <a:r>
              <a:rPr kumimoji="0" lang="en-US" sz="1677"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0"/>
              </a:spcAft>
              <a:buClrTx/>
              <a:buSzTx/>
              <a:buFontTx/>
              <a:buNone/>
              <a:tabLst/>
              <a:defRPr/>
            </a:pPr>
            <a:r>
              <a:rPr kumimoji="0" lang="en-US" sz="1677"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userDrawn="1"/>
        </p:nvSpPr>
        <p:spPr bwMode="auto">
          <a:xfrm>
            <a:off x="-1266065"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xmlns="" id="{244D5085-98BA-4BA5-AF05-26A93E3C3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8059" y="5983941"/>
            <a:ext cx="844054" cy="589844"/>
          </a:xfrm>
          <a:prstGeom prst="rect">
            <a:avLst/>
          </a:prstGeom>
        </p:spPr>
      </p:pic>
      <p:pic>
        <p:nvPicPr>
          <p:cNvPr id="12" name="Picture 11">
            <a:extLst>
              <a:ext uri="{FF2B5EF4-FFF2-40B4-BE49-F238E27FC236}">
                <a16:creationId xmlns:a16="http://schemas.microsoft.com/office/drawing/2014/main" xmlns="" id="{701509EF-0671-47A0-BE98-0D1F2AA4CD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9871" y="6017306"/>
            <a:ext cx="1210633" cy="518655"/>
          </a:xfrm>
          <a:prstGeom prst="rect">
            <a:avLst/>
          </a:prstGeom>
        </p:spPr>
      </p:pic>
      <p:pic>
        <p:nvPicPr>
          <p:cNvPr id="19" name="Picture 18">
            <a:extLst>
              <a:ext uri="{FF2B5EF4-FFF2-40B4-BE49-F238E27FC236}">
                <a16:creationId xmlns:a16="http://schemas.microsoft.com/office/drawing/2014/main" xmlns="" id="{94242180-9F6B-4D41-AED2-566A659A75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04364" y="5836405"/>
            <a:ext cx="1453531" cy="904662"/>
          </a:xfrm>
          <a:prstGeom prst="rect">
            <a:avLst/>
          </a:prstGeom>
        </p:spPr>
      </p:pic>
    </p:spTree>
    <p:extLst>
      <p:ext uri="{BB962C8B-B14F-4D97-AF65-F5344CB8AC3E}">
        <p14:creationId xmlns:p14="http://schemas.microsoft.com/office/powerpoint/2010/main" val="57421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2"/>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5868"/>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71420" y="1949824"/>
            <a:ext cx="10067636"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3"/>
          <a:stretch>
            <a:fillRect/>
          </a:stretch>
        </p:blipFill>
        <p:spPr>
          <a:xfrm>
            <a:off x="10067636" y="6051177"/>
            <a:ext cx="1662546" cy="467917"/>
          </a:xfrm>
          <a:prstGeom prst="rect">
            <a:avLst/>
          </a:prstGeom>
        </p:spPr>
      </p:pic>
    </p:spTree>
    <p:extLst>
      <p:ext uri="{BB962C8B-B14F-4D97-AF65-F5344CB8AC3E}">
        <p14:creationId xmlns:p14="http://schemas.microsoft.com/office/powerpoint/2010/main" val="42542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2"/>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17177" y="806824"/>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2"/>
          <a:stretch>
            <a:fillRect/>
          </a:stretch>
        </p:blipFill>
        <p:spPr>
          <a:xfrm>
            <a:off x="10067636" y="6051177"/>
            <a:ext cx="1662546" cy="467917"/>
          </a:xfrm>
          <a:prstGeom prst="rect">
            <a:avLst/>
          </a:prstGeom>
        </p:spPr>
      </p:pic>
    </p:spTree>
    <p:extLst>
      <p:ext uri="{BB962C8B-B14F-4D97-AF65-F5344CB8AC3E}">
        <p14:creationId xmlns:p14="http://schemas.microsoft.com/office/powerpoint/2010/main" val="82544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9162"/>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831273" y="1949824"/>
            <a:ext cx="5449454"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3"/>
          <a:stretch>
            <a:fillRect/>
          </a:stretch>
        </p:blipFill>
        <p:spPr>
          <a:xfrm>
            <a:off x="10067636" y="6051177"/>
            <a:ext cx="1662546" cy="467917"/>
          </a:xfrm>
          <a:prstGeom prst="rect">
            <a:avLst/>
          </a:prstGeom>
        </p:spPr>
      </p:pic>
      <p:pic>
        <p:nvPicPr>
          <p:cNvPr id="2" name="Picture 1">
            <a:extLst>
              <a:ext uri="{FF2B5EF4-FFF2-40B4-BE49-F238E27FC236}">
                <a16:creationId xmlns:a16="http://schemas.microsoft.com/office/drawing/2014/main" xmlns="" id="{297DB8E4-F5DD-4E5B-982B-7EF5EDF79E5C}"/>
              </a:ext>
            </a:extLst>
          </p:cNvPr>
          <p:cNvPicPr>
            <a:picLocks noChangeAspect="1"/>
          </p:cNvPicPr>
          <p:nvPr userDrawn="1"/>
        </p:nvPicPr>
        <p:blipFill>
          <a:blip r:embed="rId4"/>
          <a:stretch>
            <a:fillRect/>
          </a:stretch>
        </p:blipFill>
        <p:spPr>
          <a:xfrm>
            <a:off x="6544235" y="1949823"/>
            <a:ext cx="5647765" cy="3832412"/>
          </a:xfrm>
          <a:prstGeom prst="rect">
            <a:avLst/>
          </a:prstGeom>
        </p:spPr>
      </p:pic>
    </p:spTree>
    <p:extLst>
      <p:ext uri="{BB962C8B-B14F-4D97-AF65-F5344CB8AC3E}">
        <p14:creationId xmlns:p14="http://schemas.microsoft.com/office/powerpoint/2010/main" val="218944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9162"/>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831273" y="1949824"/>
            <a:ext cx="5449454"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r>
              <a:rPr lang="en-US" dirty="0"/>
              <a:t>Edit</a:t>
            </a:r>
          </a:p>
          <a:p>
            <a:pPr lvl="0"/>
            <a:r>
              <a:rPr lang="en-US" dirty="0"/>
              <a:t>Edit</a:t>
            </a:r>
          </a:p>
          <a:p>
            <a:pPr lvl="0"/>
            <a:r>
              <a:rPr lang="en-US" dirty="0"/>
              <a:t>Edit</a:t>
            </a:r>
          </a:p>
          <a:p>
            <a:pPr lvl="0"/>
            <a:r>
              <a:rPr lang="en-US" dirty="0"/>
              <a:t>Edit</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2"/>
          <a:stretch>
            <a:fillRect/>
          </a:stretch>
        </p:blipFill>
        <p:spPr>
          <a:xfrm>
            <a:off x="10067636" y="6051177"/>
            <a:ext cx="1662546" cy="467917"/>
          </a:xfrm>
          <a:prstGeom prst="rect">
            <a:avLst/>
          </a:prstGeom>
        </p:spPr>
      </p:pic>
      <p:pic>
        <p:nvPicPr>
          <p:cNvPr id="2" name="Picture 1">
            <a:extLst>
              <a:ext uri="{FF2B5EF4-FFF2-40B4-BE49-F238E27FC236}">
                <a16:creationId xmlns:a16="http://schemas.microsoft.com/office/drawing/2014/main" xmlns="" id="{297DB8E4-F5DD-4E5B-982B-7EF5EDF79E5C}"/>
              </a:ext>
            </a:extLst>
          </p:cNvPr>
          <p:cNvPicPr>
            <a:picLocks noChangeAspect="1"/>
          </p:cNvPicPr>
          <p:nvPr userDrawn="1"/>
        </p:nvPicPr>
        <p:blipFill>
          <a:blip r:embed="rId3"/>
          <a:stretch>
            <a:fillRect/>
          </a:stretch>
        </p:blipFill>
        <p:spPr>
          <a:xfrm>
            <a:off x="6544235" y="1949823"/>
            <a:ext cx="5647765" cy="3832412"/>
          </a:xfrm>
          <a:prstGeom prst="rect">
            <a:avLst/>
          </a:prstGeom>
        </p:spPr>
      </p:pic>
    </p:spTree>
    <p:extLst>
      <p:ext uri="{BB962C8B-B14F-4D97-AF65-F5344CB8AC3E}">
        <p14:creationId xmlns:p14="http://schemas.microsoft.com/office/powerpoint/2010/main" val="337984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9162"/>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831273" y="1949824"/>
            <a:ext cx="5449454"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r>
              <a:rPr lang="en-US" dirty="0"/>
              <a:t>Edit</a:t>
            </a:r>
          </a:p>
          <a:p>
            <a:pPr lvl="0"/>
            <a:r>
              <a:rPr lang="en-US" dirty="0"/>
              <a:t>Edit</a:t>
            </a:r>
          </a:p>
          <a:p>
            <a:pPr lvl="0"/>
            <a:r>
              <a:rPr lang="en-US" dirty="0"/>
              <a:t>Edit</a:t>
            </a:r>
          </a:p>
          <a:p>
            <a:pPr lvl="0"/>
            <a:r>
              <a:rPr lang="en-US" dirty="0"/>
              <a:t>Edit</a:t>
            </a:r>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2"/>
          <a:stretch>
            <a:fillRect/>
          </a:stretch>
        </p:blipFill>
        <p:spPr>
          <a:xfrm>
            <a:off x="10067636" y="6051177"/>
            <a:ext cx="1662546" cy="467917"/>
          </a:xfrm>
          <a:prstGeom prst="rect">
            <a:avLst/>
          </a:prstGeom>
        </p:spPr>
      </p:pic>
      <p:pic>
        <p:nvPicPr>
          <p:cNvPr id="2" name="Picture 1">
            <a:extLst>
              <a:ext uri="{FF2B5EF4-FFF2-40B4-BE49-F238E27FC236}">
                <a16:creationId xmlns:a16="http://schemas.microsoft.com/office/drawing/2014/main" xmlns="" id="{297DB8E4-F5DD-4E5B-982B-7EF5EDF79E5C}"/>
              </a:ext>
            </a:extLst>
          </p:cNvPr>
          <p:cNvPicPr>
            <a:picLocks noChangeAspect="1"/>
          </p:cNvPicPr>
          <p:nvPr userDrawn="1"/>
        </p:nvPicPr>
        <p:blipFill>
          <a:blip r:embed="rId3"/>
          <a:stretch>
            <a:fillRect/>
          </a:stretch>
        </p:blipFill>
        <p:spPr>
          <a:xfrm>
            <a:off x="6544235" y="1949823"/>
            <a:ext cx="5647765" cy="3832412"/>
          </a:xfrm>
          <a:prstGeom prst="rect">
            <a:avLst/>
          </a:prstGeom>
        </p:spPr>
      </p:pic>
    </p:spTree>
    <p:extLst>
      <p:ext uri="{BB962C8B-B14F-4D97-AF65-F5344CB8AC3E}">
        <p14:creationId xmlns:p14="http://schemas.microsoft.com/office/powerpoint/2010/main" val="40005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9162"/>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831275" y="1914841"/>
            <a:ext cx="4995785"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3"/>
          <a:stretch>
            <a:fillRect/>
          </a:stretch>
        </p:blipFill>
        <p:spPr>
          <a:xfrm>
            <a:off x="10067636" y="6051177"/>
            <a:ext cx="1662546" cy="467917"/>
          </a:xfrm>
          <a:prstGeom prst="rect">
            <a:avLst/>
          </a:prstGeom>
        </p:spPr>
      </p:pic>
      <p:sp>
        <p:nvSpPr>
          <p:cNvPr id="9" name="Text Placeholder 22">
            <a:extLst>
              <a:ext uri="{FF2B5EF4-FFF2-40B4-BE49-F238E27FC236}">
                <a16:creationId xmlns:a16="http://schemas.microsoft.com/office/drawing/2014/main" xmlns="" id="{EDD815EE-D2CF-424C-8781-6F0C74C1191E}"/>
              </a:ext>
            </a:extLst>
          </p:cNvPr>
          <p:cNvSpPr>
            <a:spLocks noGrp="1"/>
          </p:cNvSpPr>
          <p:nvPr>
            <p:ph type="body" sz="quarter" idx="11"/>
          </p:nvPr>
        </p:nvSpPr>
        <p:spPr>
          <a:xfrm>
            <a:off x="6275294" y="1937264"/>
            <a:ext cx="5378824"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2"/>
          <a:stretch>
            <a:fillRect/>
          </a:stretch>
        </p:blipFill>
        <p:spPr>
          <a:xfrm>
            <a:off x="10067636" y="6051177"/>
            <a:ext cx="1662546" cy="467917"/>
          </a:xfrm>
          <a:prstGeom prst="rect">
            <a:avLst/>
          </a:prstGeom>
        </p:spPr>
      </p:pic>
    </p:spTree>
    <p:extLst>
      <p:ext uri="{BB962C8B-B14F-4D97-AF65-F5344CB8AC3E}">
        <p14:creationId xmlns:p14="http://schemas.microsoft.com/office/powerpoint/2010/main" val="397219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2192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12192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738910" y="685868"/>
            <a:ext cx="10514060"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831274" y="2084294"/>
            <a:ext cx="10067636"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xmlns="" id="{A67ABAB8-BB8E-4E43-BD5A-05690F4E54D9}"/>
              </a:ext>
            </a:extLst>
          </p:cNvPr>
          <p:cNvPicPr>
            <a:picLocks noChangeAspect="1"/>
          </p:cNvPicPr>
          <p:nvPr userDrawn="1"/>
        </p:nvPicPr>
        <p:blipFill>
          <a:blip r:embed="rId3"/>
          <a:stretch>
            <a:fillRect/>
          </a:stretch>
        </p:blipFill>
        <p:spPr>
          <a:xfrm>
            <a:off x="10067636" y="6051177"/>
            <a:ext cx="1662546" cy="467917"/>
          </a:xfrm>
          <a:prstGeom prst="rect">
            <a:avLst/>
          </a:prstGeom>
        </p:spPr>
      </p:pic>
    </p:spTree>
    <p:extLst>
      <p:ext uri="{BB962C8B-B14F-4D97-AF65-F5344CB8AC3E}">
        <p14:creationId xmlns:p14="http://schemas.microsoft.com/office/powerpoint/2010/main" val="69756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2"/>
            <a:ext cx="12192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xmlns="" id="{BFC5547F-9904-4402-8382-21BB4AE80CD8}"/>
              </a:ext>
            </a:extLst>
          </p:cNvPr>
          <p:cNvSpPr/>
          <p:nvPr userDrawn="1"/>
        </p:nvSpPr>
        <p:spPr>
          <a:xfrm>
            <a:off x="5424489"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51672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44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3B9A6-0B2E-4D7E-93CF-FE09A7A61AF5}"/>
              </a:ext>
            </a:extLst>
          </p:cNvPr>
          <p:cNvSpPr>
            <a:spLocks noGrp="1"/>
          </p:cNvSpPr>
          <p:nvPr>
            <p:ph type="title"/>
          </p:nvPr>
        </p:nvSpPr>
        <p:spPr>
          <a:xfrm>
            <a:off x="738910" y="877737"/>
            <a:ext cx="10514060" cy="1008529"/>
          </a:xfrm>
        </p:spPr>
        <p:txBody>
          <a:bodyPr/>
          <a:lstStyle/>
          <a:p>
            <a:r>
              <a:rPr lang="en-US" dirty="0" smtClean="0"/>
              <a:t>Measures: Angola  </a:t>
            </a:r>
            <a:endParaRPr lang="en-US" dirty="0"/>
          </a:p>
        </p:txBody>
      </p:sp>
      <p:sp>
        <p:nvSpPr>
          <p:cNvPr id="6" name="Text Placeholder 5">
            <a:extLst>
              <a:ext uri="{FF2B5EF4-FFF2-40B4-BE49-F238E27FC236}">
                <a16:creationId xmlns:a16="http://schemas.microsoft.com/office/drawing/2014/main" xmlns="" id="{BF39EED3-A2B5-4B85-936F-1E0800415068}"/>
              </a:ext>
            </a:extLst>
          </p:cNvPr>
          <p:cNvSpPr>
            <a:spLocks noGrp="1"/>
          </p:cNvSpPr>
          <p:nvPr>
            <p:ph type="body" sz="quarter" idx="10"/>
          </p:nvPr>
        </p:nvSpPr>
        <p:spPr>
          <a:xfrm>
            <a:off x="259774" y="1886266"/>
            <a:ext cx="5493325" cy="4370294"/>
          </a:xfrm>
        </p:spPr>
        <p:txBody>
          <a:bodyPr/>
          <a:lstStyle/>
          <a:p>
            <a:pPr>
              <a:lnSpc>
                <a:spcPct val="100000"/>
              </a:lnSpc>
            </a:pPr>
            <a:r>
              <a:rPr lang="en-US" sz="2000" b="1" dirty="0">
                <a:solidFill>
                  <a:schemeClr val="accent1">
                    <a:lumMod val="75000"/>
                  </a:schemeClr>
                </a:solidFill>
              </a:rPr>
              <a:t>Sex worker</a:t>
            </a:r>
            <a:r>
              <a:rPr lang="en-US" sz="2000" dirty="0"/>
              <a:t>: </a:t>
            </a:r>
            <a:r>
              <a:rPr lang="en-US" sz="2000" dirty="0">
                <a:solidFill>
                  <a:schemeClr val="tx1"/>
                </a:solidFill>
              </a:rPr>
              <a:t>Some people have sex with someone in exchange for gifts or help with expenses or for cash money. Have you received </a:t>
            </a:r>
            <a:r>
              <a:rPr lang="en-US" sz="2000" b="1" dirty="0" smtClean="0">
                <a:solidFill>
                  <a:schemeClr val="tx1"/>
                </a:solidFill>
              </a:rPr>
              <a:t>cash in exchange for sex in the past 12 months? Yes</a:t>
            </a:r>
            <a:r>
              <a:rPr lang="en-US" sz="2000" dirty="0" smtClean="0">
                <a:solidFill>
                  <a:schemeClr val="tx1"/>
                </a:solidFill>
              </a:rPr>
              <a:t> </a:t>
            </a:r>
            <a:r>
              <a:rPr lang="en-US" sz="2000" dirty="0">
                <a:solidFill>
                  <a:schemeClr val="tx1"/>
                </a:solidFill>
              </a:rPr>
              <a:t>or No</a:t>
            </a:r>
          </a:p>
          <a:p>
            <a:pPr marL="0" indent="0">
              <a:lnSpc>
                <a:spcPct val="100000"/>
              </a:lnSpc>
              <a:buNone/>
            </a:pPr>
            <a:endParaRPr lang="en-US" sz="2000" dirty="0"/>
          </a:p>
          <a:p>
            <a:pPr>
              <a:lnSpc>
                <a:spcPct val="100000"/>
              </a:lnSpc>
            </a:pPr>
            <a:r>
              <a:rPr lang="en-US" sz="2000" b="1" dirty="0"/>
              <a:t>MSM: </a:t>
            </a:r>
            <a:r>
              <a:rPr lang="en-US" sz="2000" dirty="0">
                <a:solidFill>
                  <a:schemeClr val="tx1"/>
                </a:solidFill>
              </a:rPr>
              <a:t>In the past 6 months, have you had anal sex with a man?</a:t>
            </a:r>
            <a:r>
              <a:rPr lang="en-US" sz="2000" b="1" dirty="0">
                <a:solidFill>
                  <a:schemeClr val="tx1"/>
                </a:solidFill>
              </a:rPr>
              <a:t> Yes</a:t>
            </a:r>
            <a:r>
              <a:rPr lang="en-US" sz="2000" dirty="0">
                <a:solidFill>
                  <a:schemeClr val="tx1"/>
                </a:solidFill>
              </a:rPr>
              <a:t> or No</a:t>
            </a:r>
          </a:p>
          <a:p>
            <a:pPr marL="0" indent="0">
              <a:lnSpc>
                <a:spcPct val="100000"/>
              </a:lnSpc>
              <a:buNone/>
            </a:pPr>
            <a:endParaRPr lang="en-US" sz="2000" dirty="0"/>
          </a:p>
          <a:p>
            <a:pPr>
              <a:lnSpc>
                <a:spcPct val="100000"/>
              </a:lnSpc>
            </a:pPr>
            <a:r>
              <a:rPr lang="en-US" sz="2000" b="1" dirty="0"/>
              <a:t>Transgender Women: </a:t>
            </a:r>
            <a:r>
              <a:rPr lang="en-US" sz="2000" dirty="0">
                <a:solidFill>
                  <a:schemeClr val="tx1"/>
                </a:solidFill>
              </a:rPr>
              <a:t>Assigned male sex at birth, identified as female or transgender and reported anal sex with a man in the past 6 months</a:t>
            </a:r>
          </a:p>
          <a:p>
            <a:pPr marL="0" indent="0">
              <a:lnSpc>
                <a:spcPct val="100000"/>
              </a:lnSpc>
              <a:buNone/>
            </a:pPr>
            <a:endParaRPr lang="en-US" dirty="0"/>
          </a:p>
          <a:p>
            <a:pPr lvl="1"/>
            <a:endParaRPr lang="en-US" dirty="0"/>
          </a:p>
          <a:p>
            <a:pPr>
              <a:lnSpc>
                <a:spcPct val="100000"/>
              </a:lnSpc>
            </a:pPr>
            <a:endParaRPr lang="en-US" dirty="0"/>
          </a:p>
        </p:txBody>
      </p:sp>
      <p:sp>
        <p:nvSpPr>
          <p:cNvPr id="5" name="Content Placeholder 4">
            <a:extLst>
              <a:ext uri="{FF2B5EF4-FFF2-40B4-BE49-F238E27FC236}">
                <a16:creationId xmlns:a16="http://schemas.microsoft.com/office/drawing/2014/main" xmlns="" id="{DB0C979C-729E-416C-AD9B-4AA5A05B11D2}"/>
              </a:ext>
            </a:extLst>
          </p:cNvPr>
          <p:cNvSpPr>
            <a:spLocks noGrp="1"/>
          </p:cNvSpPr>
          <p:nvPr>
            <p:ph type="body" sz="quarter" idx="11"/>
          </p:nvPr>
        </p:nvSpPr>
        <p:spPr>
          <a:xfrm>
            <a:off x="5895975" y="2136531"/>
            <a:ext cx="5757863" cy="4302369"/>
          </a:xfrm>
        </p:spPr>
        <p:txBody>
          <a:bodyPr>
            <a:normAutofit/>
          </a:bodyPr>
          <a:lstStyle/>
          <a:p>
            <a:r>
              <a:rPr lang="en-US" sz="2400" b="1" dirty="0">
                <a:solidFill>
                  <a:schemeClr val="accent1">
                    <a:lumMod val="75000"/>
                  </a:schemeClr>
                </a:solidFill>
              </a:rPr>
              <a:t>Uptake: </a:t>
            </a:r>
            <a:r>
              <a:rPr lang="en-US" sz="2400" dirty="0">
                <a:solidFill>
                  <a:schemeClr val="tx1"/>
                </a:solidFill>
              </a:rPr>
              <a:t>Used a condom at last sex for money; Used a condom at last anal sex</a:t>
            </a:r>
          </a:p>
          <a:p>
            <a:pPr marL="0" indent="0">
              <a:buNone/>
            </a:pPr>
            <a:endParaRPr lang="en-US" sz="2400" dirty="0"/>
          </a:p>
          <a:p>
            <a:r>
              <a:rPr lang="en-US" sz="2400" b="1" dirty="0">
                <a:solidFill>
                  <a:schemeClr val="accent1">
                    <a:lumMod val="75000"/>
                  </a:schemeClr>
                </a:solidFill>
              </a:rPr>
              <a:t>Adherence</a:t>
            </a:r>
            <a:r>
              <a:rPr lang="en-US" sz="2400" b="1" dirty="0" smtClean="0">
                <a:solidFill>
                  <a:schemeClr val="accent1">
                    <a:lumMod val="75000"/>
                  </a:schemeClr>
                </a:solidFill>
              </a:rPr>
              <a:t>: </a:t>
            </a:r>
            <a:r>
              <a:rPr lang="en-US" sz="2400" dirty="0" smtClean="0">
                <a:solidFill>
                  <a:schemeClr val="tx1"/>
                </a:solidFill>
              </a:rPr>
              <a:t>Have you used a condom </a:t>
            </a:r>
            <a:r>
              <a:rPr lang="en-US" sz="2400" b="1" dirty="0" smtClean="0">
                <a:solidFill>
                  <a:schemeClr val="tx1"/>
                </a:solidFill>
              </a:rPr>
              <a:t>every time </a:t>
            </a:r>
            <a:r>
              <a:rPr lang="en-US" sz="2400" dirty="0" smtClean="0">
                <a:solidFill>
                  <a:schemeClr val="tx1"/>
                </a:solidFill>
              </a:rPr>
              <a:t>you’ve had anal/vaginal sex in the past 6 months?</a:t>
            </a:r>
            <a:r>
              <a:rPr lang="en-US" sz="2400" b="1" dirty="0" smtClean="0">
                <a:solidFill>
                  <a:schemeClr val="tx1"/>
                </a:solidFill>
              </a:rPr>
              <a:t> Yes</a:t>
            </a:r>
            <a:r>
              <a:rPr lang="en-US" sz="2400" dirty="0" smtClean="0">
                <a:solidFill>
                  <a:schemeClr val="tx1"/>
                </a:solidFill>
              </a:rPr>
              <a:t> or No</a:t>
            </a:r>
          </a:p>
          <a:p>
            <a:pPr lvl="1"/>
            <a:endParaRPr lang="en-US" sz="1800" b="1" dirty="0" smtClean="0">
              <a:solidFill>
                <a:schemeClr val="accent1">
                  <a:lumMod val="75000"/>
                </a:schemeClr>
              </a:solidFill>
            </a:endParaRPr>
          </a:p>
          <a:p>
            <a:r>
              <a:rPr lang="en-US" sz="2400" b="1" dirty="0" smtClean="0">
                <a:solidFill>
                  <a:schemeClr val="accent1">
                    <a:lumMod val="75000"/>
                  </a:schemeClr>
                </a:solidFill>
              </a:rPr>
              <a:t>Supply</a:t>
            </a:r>
            <a:r>
              <a:rPr lang="en-US" sz="2400" b="1" dirty="0">
                <a:solidFill>
                  <a:schemeClr val="accent1">
                    <a:lumMod val="75000"/>
                  </a:schemeClr>
                </a:solidFill>
              </a:rPr>
              <a:t>: </a:t>
            </a:r>
            <a:r>
              <a:rPr lang="en-US" sz="2400" dirty="0">
                <a:solidFill>
                  <a:schemeClr val="tx1"/>
                </a:solidFill>
              </a:rPr>
              <a:t>If you wanted a condom, would it be difficult for you to get one quickly?</a:t>
            </a:r>
            <a:r>
              <a:rPr lang="en-US" sz="2400" b="1" dirty="0">
                <a:solidFill>
                  <a:schemeClr val="tx1"/>
                </a:solidFill>
              </a:rPr>
              <a:t> </a:t>
            </a:r>
            <a:r>
              <a:rPr lang="en-US" sz="2400" dirty="0">
                <a:solidFill>
                  <a:schemeClr val="tx1"/>
                </a:solidFill>
              </a:rPr>
              <a:t>Yes or </a:t>
            </a:r>
            <a:r>
              <a:rPr lang="en-US" sz="2400" b="1" dirty="0">
                <a:solidFill>
                  <a:schemeClr val="tx1"/>
                </a:solidFill>
              </a:rPr>
              <a:t>No</a:t>
            </a:r>
          </a:p>
          <a:p>
            <a:pPr marL="0" indent="0">
              <a:buNone/>
            </a:pPr>
            <a:endParaRPr lang="en-US" dirty="0"/>
          </a:p>
          <a:p>
            <a:pPr marL="588325" lvl="1" indent="-285750">
              <a:buFont typeface="Arial" panose="020B0604020202020204" pitchFamily="34" charset="0"/>
              <a:buChar char="•"/>
            </a:pPr>
            <a:endParaRPr lang="en-US" b="1" dirty="0">
              <a:solidFill>
                <a:schemeClr val="accent1">
                  <a:lumMod val="75000"/>
                </a:schemeClr>
              </a:solidFill>
            </a:endParaRPr>
          </a:p>
        </p:txBody>
      </p:sp>
      <p:sp>
        <p:nvSpPr>
          <p:cNvPr id="3" name="Rectangle 2"/>
          <p:cNvSpPr/>
          <p:nvPr/>
        </p:nvSpPr>
        <p:spPr>
          <a:xfrm>
            <a:off x="-507124" y="-946666"/>
            <a:ext cx="4697248" cy="369332"/>
          </a:xfrm>
          <a:prstGeom prst="rect">
            <a:avLst/>
          </a:prstGeom>
        </p:spPr>
        <p:txBody>
          <a:bodyPr wrap="none">
            <a:spAutoFit/>
          </a:bodyPr>
          <a:lstStyle/>
          <a:p>
            <a:r>
              <a:rPr lang="en-US" dirty="0"/>
              <a:t>cash in exchange for sex in the past 12 months? </a:t>
            </a:r>
          </a:p>
        </p:txBody>
      </p:sp>
    </p:spTree>
    <p:extLst>
      <p:ext uri="{BB962C8B-B14F-4D97-AF65-F5344CB8AC3E}">
        <p14:creationId xmlns:p14="http://schemas.microsoft.com/office/powerpoint/2010/main" val="1153624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9219413-9933-49D1-B1E9-3BA78A90AECC}"/>
              </a:ext>
            </a:extLst>
          </p:cNvPr>
          <p:cNvSpPr>
            <a:spLocks noGrp="1"/>
          </p:cNvSpPr>
          <p:nvPr>
            <p:ph type="title"/>
          </p:nvPr>
        </p:nvSpPr>
        <p:spPr/>
        <p:txBody>
          <a:bodyPr/>
          <a:lstStyle/>
          <a:p>
            <a:r>
              <a:rPr lang="en-US" dirty="0"/>
              <a:t>Angola Prevention Cascade among FSW</a:t>
            </a:r>
          </a:p>
        </p:txBody>
      </p:sp>
      <p:pic>
        <p:nvPicPr>
          <p:cNvPr id="7" name="Picture 6">
            <a:extLst>
              <a:ext uri="{FF2B5EF4-FFF2-40B4-BE49-F238E27FC236}">
                <a16:creationId xmlns:a16="http://schemas.microsoft.com/office/drawing/2014/main" xmlns="" id="{A1AAB565-F656-4383-9E7D-02C771BFE96D}"/>
              </a:ext>
            </a:extLst>
          </p:cNvPr>
          <p:cNvPicPr>
            <a:picLocks noChangeAspect="1"/>
          </p:cNvPicPr>
          <p:nvPr/>
        </p:nvPicPr>
        <p:blipFill>
          <a:blip r:embed="rId2"/>
          <a:stretch>
            <a:fillRect/>
          </a:stretch>
        </p:blipFill>
        <p:spPr>
          <a:xfrm>
            <a:off x="797974" y="2014245"/>
            <a:ext cx="8135879" cy="4756281"/>
          </a:xfrm>
          <a:prstGeom prst="rect">
            <a:avLst/>
          </a:prstGeom>
        </p:spPr>
      </p:pic>
      <p:sp>
        <p:nvSpPr>
          <p:cNvPr id="8" name="TextBox 1">
            <a:extLst>
              <a:ext uri="{FF2B5EF4-FFF2-40B4-BE49-F238E27FC236}">
                <a16:creationId xmlns:a16="http://schemas.microsoft.com/office/drawing/2014/main" xmlns="" id="{FC104A68-959F-40F3-85AC-F4785FD41A29}"/>
              </a:ext>
            </a:extLst>
          </p:cNvPr>
          <p:cNvSpPr txBox="1"/>
          <p:nvPr/>
        </p:nvSpPr>
        <p:spPr>
          <a:xfrm>
            <a:off x="3282043" y="3706586"/>
            <a:ext cx="816428" cy="4245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978</a:t>
            </a:r>
          </a:p>
        </p:txBody>
      </p:sp>
      <p:sp>
        <p:nvSpPr>
          <p:cNvPr id="9" name="TextBox 1">
            <a:extLst>
              <a:ext uri="{FF2B5EF4-FFF2-40B4-BE49-F238E27FC236}">
                <a16:creationId xmlns:a16="http://schemas.microsoft.com/office/drawing/2014/main" xmlns="" id="{4AC653ED-43B5-400C-B60B-0689DFD7E6A1}"/>
              </a:ext>
            </a:extLst>
          </p:cNvPr>
          <p:cNvSpPr txBox="1"/>
          <p:nvPr/>
        </p:nvSpPr>
        <p:spPr>
          <a:xfrm>
            <a:off x="4865914" y="4392386"/>
            <a:ext cx="1094015" cy="3592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546</a:t>
            </a:r>
          </a:p>
        </p:txBody>
      </p:sp>
      <p:sp>
        <p:nvSpPr>
          <p:cNvPr id="10" name="TextBox 1">
            <a:extLst>
              <a:ext uri="{FF2B5EF4-FFF2-40B4-BE49-F238E27FC236}">
                <a16:creationId xmlns:a16="http://schemas.microsoft.com/office/drawing/2014/main" xmlns="" id="{77638BB7-3667-4C7D-ABF8-971FCC1F1E00}"/>
              </a:ext>
            </a:extLst>
          </p:cNvPr>
          <p:cNvSpPr txBox="1"/>
          <p:nvPr/>
        </p:nvSpPr>
        <p:spPr>
          <a:xfrm>
            <a:off x="7739743" y="5002768"/>
            <a:ext cx="881742"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180</a:t>
            </a:r>
          </a:p>
        </p:txBody>
      </p:sp>
      <p:sp>
        <p:nvSpPr>
          <p:cNvPr id="11" name="TextBox 1">
            <a:extLst>
              <a:ext uri="{FF2B5EF4-FFF2-40B4-BE49-F238E27FC236}">
                <a16:creationId xmlns:a16="http://schemas.microsoft.com/office/drawing/2014/main" xmlns="" id="{D1711AFB-993E-40E8-9736-E00B7A1AF520}"/>
              </a:ext>
            </a:extLst>
          </p:cNvPr>
          <p:cNvSpPr txBox="1"/>
          <p:nvPr/>
        </p:nvSpPr>
        <p:spPr>
          <a:xfrm>
            <a:off x="6321669" y="5002768"/>
            <a:ext cx="1287444"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200</a:t>
            </a:r>
          </a:p>
        </p:txBody>
      </p:sp>
      <p:sp>
        <p:nvSpPr>
          <p:cNvPr id="12" name="TextBox 1">
            <a:extLst>
              <a:ext uri="{FF2B5EF4-FFF2-40B4-BE49-F238E27FC236}">
                <a16:creationId xmlns:a16="http://schemas.microsoft.com/office/drawing/2014/main" xmlns="" id="{5461AF8E-68DF-4081-8F7B-E4295586B66B}"/>
              </a:ext>
            </a:extLst>
          </p:cNvPr>
          <p:cNvSpPr txBox="1"/>
          <p:nvPr/>
        </p:nvSpPr>
        <p:spPr>
          <a:xfrm>
            <a:off x="1877786" y="2481943"/>
            <a:ext cx="816428" cy="42454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1729</a:t>
            </a:r>
          </a:p>
        </p:txBody>
      </p:sp>
      <p:pic>
        <p:nvPicPr>
          <p:cNvPr id="13" name="Picture 12">
            <a:extLst>
              <a:ext uri="{FF2B5EF4-FFF2-40B4-BE49-F238E27FC236}">
                <a16:creationId xmlns:a16="http://schemas.microsoft.com/office/drawing/2014/main" xmlns="" id="{839D67A1-A6ED-4E9A-A885-9394C4271212}"/>
              </a:ext>
            </a:extLst>
          </p:cNvPr>
          <p:cNvPicPr/>
          <p:nvPr/>
        </p:nvPicPr>
        <p:blipFill rotWithShape="1">
          <a:blip r:embed="rId3" cstate="print">
            <a:extLst>
              <a:ext uri="{28A0092B-C50C-407E-A947-70E740481C1C}">
                <a14:useLocalDpi xmlns:a14="http://schemas.microsoft.com/office/drawing/2010/main" val="0"/>
              </a:ext>
            </a:extLst>
          </a:blip>
          <a:srcRect l="11098"/>
          <a:stretch/>
        </p:blipFill>
        <p:spPr bwMode="auto">
          <a:xfrm>
            <a:off x="8563708" y="2470182"/>
            <a:ext cx="3628292" cy="3119667"/>
          </a:xfrm>
          <a:prstGeom prst="rect">
            <a:avLst/>
          </a:prstGeom>
          <a:ln w="9525" cap="flat" cmpd="sng" algn="ctr">
            <a:solidFill>
              <a:sysClr val="windowText" lastClr="000000">
                <a:lumMod val="50000"/>
                <a:lumOff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4" name="Right Brace 13">
            <a:extLst>
              <a:ext uri="{FF2B5EF4-FFF2-40B4-BE49-F238E27FC236}">
                <a16:creationId xmlns:a16="http://schemas.microsoft.com/office/drawing/2014/main" xmlns="" id="{6CC0ACD5-FFEF-49FB-8E7B-F8215CCC9DCF}"/>
              </a:ext>
            </a:extLst>
          </p:cNvPr>
          <p:cNvSpPr/>
          <p:nvPr/>
        </p:nvSpPr>
        <p:spPr>
          <a:xfrm>
            <a:off x="2690248" y="2950029"/>
            <a:ext cx="88121" cy="1112017"/>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a:p>
        </p:txBody>
      </p:sp>
      <p:sp>
        <p:nvSpPr>
          <p:cNvPr id="15" name="TextBox 3">
            <a:extLst>
              <a:ext uri="{FF2B5EF4-FFF2-40B4-BE49-F238E27FC236}">
                <a16:creationId xmlns:a16="http://schemas.microsoft.com/office/drawing/2014/main" xmlns="" id="{95F45202-7239-4D71-9757-962C6E90E9AC}"/>
              </a:ext>
            </a:extLst>
          </p:cNvPr>
          <p:cNvSpPr txBox="1"/>
          <p:nvPr/>
        </p:nvSpPr>
        <p:spPr>
          <a:xfrm>
            <a:off x="2734308" y="3366406"/>
            <a:ext cx="230709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1"/>
                </a:solidFill>
              </a:rPr>
              <a:t>Availability Gap</a:t>
            </a:r>
          </a:p>
        </p:txBody>
      </p:sp>
      <p:sp>
        <p:nvSpPr>
          <p:cNvPr id="17" name="TextBox 3">
            <a:extLst>
              <a:ext uri="{FF2B5EF4-FFF2-40B4-BE49-F238E27FC236}">
                <a16:creationId xmlns:a16="http://schemas.microsoft.com/office/drawing/2014/main" xmlns="" id="{4327F937-8F2D-4664-AD66-67C399BA823C}"/>
              </a:ext>
            </a:extLst>
          </p:cNvPr>
          <p:cNvSpPr txBox="1"/>
          <p:nvPr/>
        </p:nvSpPr>
        <p:spPr>
          <a:xfrm>
            <a:off x="5701829" y="4755291"/>
            <a:ext cx="230709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6">
                    <a:lumMod val="75000"/>
                  </a:schemeClr>
                </a:solidFill>
              </a:rPr>
              <a:t>Consistency Gap</a:t>
            </a:r>
          </a:p>
        </p:txBody>
      </p:sp>
      <p:sp>
        <p:nvSpPr>
          <p:cNvPr id="18" name="Right Brace 17">
            <a:extLst>
              <a:ext uri="{FF2B5EF4-FFF2-40B4-BE49-F238E27FC236}">
                <a16:creationId xmlns:a16="http://schemas.microsoft.com/office/drawing/2014/main" xmlns="" id="{7141DD36-1C6C-4925-952A-DFF9A1B6FEF9}"/>
              </a:ext>
            </a:extLst>
          </p:cNvPr>
          <p:cNvSpPr/>
          <p:nvPr/>
        </p:nvSpPr>
        <p:spPr>
          <a:xfrm>
            <a:off x="5593620" y="4751614"/>
            <a:ext cx="108209" cy="496478"/>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918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00193615"/>
              </p:ext>
            </p:extLst>
          </p:nvPr>
        </p:nvGraphicFramePr>
        <p:xfrm>
          <a:off x="236269" y="1772294"/>
          <a:ext cx="11272862" cy="4399838"/>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1"/>
          <p:cNvSpPr txBox="1"/>
          <p:nvPr/>
        </p:nvSpPr>
        <p:spPr>
          <a:xfrm>
            <a:off x="3990026" y="3887888"/>
            <a:ext cx="590767" cy="48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462</a:t>
            </a:r>
          </a:p>
        </p:txBody>
      </p:sp>
      <p:sp>
        <p:nvSpPr>
          <p:cNvPr id="46" name="TextBox 1"/>
          <p:cNvSpPr txBox="1"/>
          <p:nvPr/>
        </p:nvSpPr>
        <p:spPr>
          <a:xfrm>
            <a:off x="5750462" y="4401689"/>
            <a:ext cx="483578" cy="5198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242</a:t>
            </a:r>
          </a:p>
        </p:txBody>
      </p:sp>
      <p:sp>
        <p:nvSpPr>
          <p:cNvPr id="47" name="TextBox 1"/>
          <p:cNvSpPr txBox="1"/>
          <p:nvPr/>
        </p:nvSpPr>
        <p:spPr>
          <a:xfrm>
            <a:off x="7521171" y="4871192"/>
            <a:ext cx="483579" cy="4682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70</a:t>
            </a:r>
          </a:p>
        </p:txBody>
      </p:sp>
      <p:sp>
        <p:nvSpPr>
          <p:cNvPr id="48" name="TextBox 1"/>
          <p:cNvSpPr txBox="1"/>
          <p:nvPr/>
        </p:nvSpPr>
        <p:spPr>
          <a:xfrm>
            <a:off x="9070822" y="4874456"/>
            <a:ext cx="760576" cy="6242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63=90%</a:t>
            </a:r>
          </a:p>
        </p:txBody>
      </p:sp>
      <p:sp>
        <p:nvSpPr>
          <p:cNvPr id="5" name="Title 4">
            <a:extLst>
              <a:ext uri="{FF2B5EF4-FFF2-40B4-BE49-F238E27FC236}">
                <a16:creationId xmlns:a16="http://schemas.microsoft.com/office/drawing/2014/main" xmlns="" id="{21E77157-829F-4A54-A4A0-6A7F57CD4D0B}"/>
              </a:ext>
            </a:extLst>
          </p:cNvPr>
          <p:cNvSpPr>
            <a:spLocks noGrp="1"/>
          </p:cNvSpPr>
          <p:nvPr>
            <p:ph type="title"/>
          </p:nvPr>
        </p:nvSpPr>
        <p:spPr/>
        <p:txBody>
          <a:bodyPr/>
          <a:lstStyle/>
          <a:p>
            <a:r>
              <a:rPr lang="en-US" dirty="0"/>
              <a:t>Angola: MSM and Transgender Women</a:t>
            </a:r>
          </a:p>
        </p:txBody>
      </p:sp>
      <p:pic>
        <p:nvPicPr>
          <p:cNvPr id="8" name="Picture 7">
            <a:extLst>
              <a:ext uri="{FF2B5EF4-FFF2-40B4-BE49-F238E27FC236}">
                <a16:creationId xmlns:a16="http://schemas.microsoft.com/office/drawing/2014/main" xmlns="" id="{429E3870-308F-4E61-9731-E818F224A05A}"/>
              </a:ext>
            </a:extLst>
          </p:cNvPr>
          <p:cNvPicPr>
            <a:picLocks noChangeAspect="1"/>
          </p:cNvPicPr>
          <p:nvPr/>
        </p:nvPicPr>
        <p:blipFill>
          <a:blip r:embed="rId4"/>
          <a:stretch>
            <a:fillRect/>
          </a:stretch>
        </p:blipFill>
        <p:spPr>
          <a:xfrm>
            <a:off x="6266767" y="1891393"/>
            <a:ext cx="5481466" cy="3201008"/>
          </a:xfrm>
          <a:prstGeom prst="rect">
            <a:avLst/>
          </a:prstGeom>
        </p:spPr>
      </p:pic>
      <p:sp>
        <p:nvSpPr>
          <p:cNvPr id="13" name="TextBox 1">
            <a:extLst>
              <a:ext uri="{FF2B5EF4-FFF2-40B4-BE49-F238E27FC236}">
                <a16:creationId xmlns:a16="http://schemas.microsoft.com/office/drawing/2014/main" xmlns="" id="{349737D2-DE29-4BB5-AD4F-F9A055B3445D}"/>
              </a:ext>
            </a:extLst>
          </p:cNvPr>
          <p:cNvSpPr txBox="1"/>
          <p:nvPr/>
        </p:nvSpPr>
        <p:spPr>
          <a:xfrm>
            <a:off x="7016262" y="1786983"/>
            <a:ext cx="4699244" cy="62425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HIV Negative Transgender Women Angola </a:t>
            </a:r>
          </a:p>
        </p:txBody>
      </p:sp>
      <p:sp>
        <p:nvSpPr>
          <p:cNvPr id="9" name="TextBox 8">
            <a:extLst>
              <a:ext uri="{FF2B5EF4-FFF2-40B4-BE49-F238E27FC236}">
                <a16:creationId xmlns:a16="http://schemas.microsoft.com/office/drawing/2014/main" xmlns="" id="{95BF7BB2-BE40-40CC-914E-9637119ACC3E}"/>
              </a:ext>
            </a:extLst>
          </p:cNvPr>
          <p:cNvSpPr txBox="1"/>
          <p:nvPr/>
        </p:nvSpPr>
        <p:spPr>
          <a:xfrm>
            <a:off x="8185639" y="3149224"/>
            <a:ext cx="492369" cy="369332"/>
          </a:xfrm>
          <a:prstGeom prst="rect">
            <a:avLst/>
          </a:prstGeom>
          <a:noFill/>
        </p:spPr>
        <p:txBody>
          <a:bodyPr wrap="square" rtlCol="0">
            <a:spAutoFit/>
          </a:bodyPr>
          <a:lstStyle/>
          <a:p>
            <a:r>
              <a:rPr lang="en-US" dirty="0"/>
              <a:t>30</a:t>
            </a:r>
          </a:p>
        </p:txBody>
      </p:sp>
      <p:sp>
        <p:nvSpPr>
          <p:cNvPr id="16" name="TextBox 15">
            <a:extLst>
              <a:ext uri="{FF2B5EF4-FFF2-40B4-BE49-F238E27FC236}">
                <a16:creationId xmlns:a16="http://schemas.microsoft.com/office/drawing/2014/main" xmlns="" id="{ABC74AD1-51B5-4EAB-A3B5-CBC23F4FBE4A}"/>
              </a:ext>
            </a:extLst>
          </p:cNvPr>
          <p:cNvSpPr txBox="1"/>
          <p:nvPr/>
        </p:nvSpPr>
        <p:spPr>
          <a:xfrm>
            <a:off x="9033505" y="3518556"/>
            <a:ext cx="492369" cy="369332"/>
          </a:xfrm>
          <a:prstGeom prst="rect">
            <a:avLst/>
          </a:prstGeom>
          <a:noFill/>
        </p:spPr>
        <p:txBody>
          <a:bodyPr wrap="square" rtlCol="0">
            <a:spAutoFit/>
          </a:bodyPr>
          <a:lstStyle/>
          <a:p>
            <a:r>
              <a:rPr lang="en-US" dirty="0"/>
              <a:t>17</a:t>
            </a:r>
          </a:p>
        </p:txBody>
      </p:sp>
      <p:sp>
        <p:nvSpPr>
          <p:cNvPr id="17" name="TextBox 16">
            <a:extLst>
              <a:ext uri="{FF2B5EF4-FFF2-40B4-BE49-F238E27FC236}">
                <a16:creationId xmlns:a16="http://schemas.microsoft.com/office/drawing/2014/main" xmlns="" id="{9C3AF838-4F0C-43D6-B45B-EE80A032CAEB}"/>
              </a:ext>
            </a:extLst>
          </p:cNvPr>
          <p:cNvSpPr txBox="1"/>
          <p:nvPr/>
        </p:nvSpPr>
        <p:spPr>
          <a:xfrm>
            <a:off x="10856960" y="3903141"/>
            <a:ext cx="492369" cy="369332"/>
          </a:xfrm>
          <a:prstGeom prst="rect">
            <a:avLst/>
          </a:prstGeom>
          <a:noFill/>
        </p:spPr>
        <p:txBody>
          <a:bodyPr wrap="square" rtlCol="0">
            <a:spAutoFit/>
          </a:bodyPr>
          <a:lstStyle/>
          <a:p>
            <a:r>
              <a:rPr lang="en-US" dirty="0"/>
              <a:t>7</a:t>
            </a:r>
          </a:p>
        </p:txBody>
      </p:sp>
      <p:sp>
        <p:nvSpPr>
          <p:cNvPr id="18" name="TextBox 17">
            <a:extLst>
              <a:ext uri="{FF2B5EF4-FFF2-40B4-BE49-F238E27FC236}">
                <a16:creationId xmlns:a16="http://schemas.microsoft.com/office/drawing/2014/main" xmlns="" id="{C2E20368-9127-4149-B652-54ED39BA8DD3}"/>
              </a:ext>
            </a:extLst>
          </p:cNvPr>
          <p:cNvSpPr txBox="1"/>
          <p:nvPr/>
        </p:nvSpPr>
        <p:spPr>
          <a:xfrm>
            <a:off x="10102741" y="3919658"/>
            <a:ext cx="880413" cy="369332"/>
          </a:xfrm>
          <a:prstGeom prst="rect">
            <a:avLst/>
          </a:prstGeom>
          <a:noFill/>
        </p:spPr>
        <p:txBody>
          <a:bodyPr wrap="square" rtlCol="0">
            <a:spAutoFit/>
          </a:bodyPr>
          <a:lstStyle/>
          <a:p>
            <a:r>
              <a:rPr lang="en-US" dirty="0"/>
              <a:t>8</a:t>
            </a:r>
          </a:p>
        </p:txBody>
      </p:sp>
      <p:sp>
        <p:nvSpPr>
          <p:cNvPr id="19" name="TextBox 18">
            <a:extLst>
              <a:ext uri="{FF2B5EF4-FFF2-40B4-BE49-F238E27FC236}">
                <a16:creationId xmlns:a16="http://schemas.microsoft.com/office/drawing/2014/main" xmlns="" id="{17867E63-356C-444A-BF46-31338462C245}"/>
              </a:ext>
            </a:extLst>
          </p:cNvPr>
          <p:cNvSpPr txBox="1"/>
          <p:nvPr/>
        </p:nvSpPr>
        <p:spPr>
          <a:xfrm>
            <a:off x="7296249" y="2197225"/>
            <a:ext cx="492369" cy="369332"/>
          </a:xfrm>
          <a:prstGeom prst="rect">
            <a:avLst/>
          </a:prstGeom>
          <a:solidFill>
            <a:schemeClr val="bg1"/>
          </a:solidFill>
        </p:spPr>
        <p:txBody>
          <a:bodyPr wrap="square" rtlCol="0">
            <a:spAutoFit/>
          </a:bodyPr>
          <a:lstStyle/>
          <a:p>
            <a:r>
              <a:rPr lang="en-US" dirty="0"/>
              <a:t>67</a:t>
            </a:r>
          </a:p>
        </p:txBody>
      </p:sp>
      <p:sp>
        <p:nvSpPr>
          <p:cNvPr id="21" name="TextBox 20">
            <a:extLst>
              <a:ext uri="{FF2B5EF4-FFF2-40B4-BE49-F238E27FC236}">
                <a16:creationId xmlns:a16="http://schemas.microsoft.com/office/drawing/2014/main" xmlns="" id="{FAA829C7-660E-417E-A1B1-13B2AEE438E2}"/>
              </a:ext>
            </a:extLst>
          </p:cNvPr>
          <p:cNvSpPr txBox="1"/>
          <p:nvPr/>
        </p:nvSpPr>
        <p:spPr>
          <a:xfrm>
            <a:off x="533766" y="5987876"/>
            <a:ext cx="11072080" cy="646331"/>
          </a:xfrm>
          <a:prstGeom prst="rect">
            <a:avLst/>
          </a:prstGeom>
          <a:solidFill>
            <a:schemeClr val="bg1"/>
          </a:solidFill>
        </p:spPr>
        <p:txBody>
          <a:bodyPr wrap="square" rtlCol="0">
            <a:spAutoFit/>
          </a:bodyPr>
          <a:lstStyle/>
          <a:p>
            <a:r>
              <a:rPr lang="en-US" dirty="0"/>
              <a:t>Data are from PLACE Angola in 2017 with funding from USAID / PEPFAR through LINKAGES Project. The N shown is the number interviewed. </a:t>
            </a:r>
            <a:r>
              <a:rPr lang="en-US" dirty="0" smtClean="0"/>
              <a:t> </a:t>
            </a:r>
            <a:endParaRPr lang="en-US" dirty="0"/>
          </a:p>
        </p:txBody>
      </p:sp>
      <p:sp>
        <p:nvSpPr>
          <p:cNvPr id="20" name="TextBox 3">
            <a:extLst>
              <a:ext uri="{FF2B5EF4-FFF2-40B4-BE49-F238E27FC236}">
                <a16:creationId xmlns:a16="http://schemas.microsoft.com/office/drawing/2014/main" xmlns="" id="{DE1C9844-84E7-4F69-A496-B9C5F75A81CA}"/>
              </a:ext>
            </a:extLst>
          </p:cNvPr>
          <p:cNvSpPr txBox="1"/>
          <p:nvPr/>
        </p:nvSpPr>
        <p:spPr>
          <a:xfrm>
            <a:off x="8029078" y="2779892"/>
            <a:ext cx="230709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1"/>
                </a:solidFill>
              </a:rPr>
              <a:t>Availability Gap</a:t>
            </a:r>
          </a:p>
        </p:txBody>
      </p:sp>
      <p:sp>
        <p:nvSpPr>
          <p:cNvPr id="22" name="TextBox 3">
            <a:extLst>
              <a:ext uri="{FF2B5EF4-FFF2-40B4-BE49-F238E27FC236}">
                <a16:creationId xmlns:a16="http://schemas.microsoft.com/office/drawing/2014/main" xmlns="" id="{500FF927-D58C-4AF4-8811-E1A3F2A924F1}"/>
              </a:ext>
            </a:extLst>
          </p:cNvPr>
          <p:cNvSpPr txBox="1"/>
          <p:nvPr/>
        </p:nvSpPr>
        <p:spPr>
          <a:xfrm>
            <a:off x="9525874" y="3724262"/>
            <a:ext cx="230709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6">
                    <a:lumMod val="75000"/>
                  </a:schemeClr>
                </a:solidFill>
              </a:rPr>
              <a:t>Consistency Gap</a:t>
            </a:r>
          </a:p>
        </p:txBody>
      </p:sp>
    </p:spTree>
    <p:extLst>
      <p:ext uri="{BB962C8B-B14F-4D97-AF65-F5344CB8AC3E}">
        <p14:creationId xmlns:p14="http://schemas.microsoft.com/office/powerpoint/2010/main" val="92543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9219413-9933-49D1-B1E9-3BA78A90AECC}"/>
              </a:ext>
            </a:extLst>
          </p:cNvPr>
          <p:cNvSpPr>
            <a:spLocks noGrp="1"/>
          </p:cNvSpPr>
          <p:nvPr>
            <p:ph type="title"/>
          </p:nvPr>
        </p:nvSpPr>
        <p:spPr/>
        <p:txBody>
          <a:bodyPr/>
          <a:lstStyle/>
          <a:p>
            <a:r>
              <a:rPr lang="en-US" dirty="0"/>
              <a:t>Malawi: Men with 2+ Partners in 4 Weeks Prevention Cascade among FSW</a:t>
            </a:r>
          </a:p>
        </p:txBody>
      </p:sp>
      <p:sp>
        <p:nvSpPr>
          <p:cNvPr id="8" name="TextBox 1">
            <a:extLst>
              <a:ext uri="{FF2B5EF4-FFF2-40B4-BE49-F238E27FC236}">
                <a16:creationId xmlns:a16="http://schemas.microsoft.com/office/drawing/2014/main" xmlns="" id="{FC104A68-959F-40F3-85AC-F4785FD41A29}"/>
              </a:ext>
            </a:extLst>
          </p:cNvPr>
          <p:cNvSpPr txBox="1"/>
          <p:nvPr/>
        </p:nvSpPr>
        <p:spPr>
          <a:xfrm>
            <a:off x="3581400" y="3201761"/>
            <a:ext cx="628650" cy="4544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119</a:t>
            </a:r>
          </a:p>
        </p:txBody>
      </p:sp>
      <p:sp>
        <p:nvSpPr>
          <p:cNvPr id="9" name="TextBox 1">
            <a:extLst>
              <a:ext uri="{FF2B5EF4-FFF2-40B4-BE49-F238E27FC236}">
                <a16:creationId xmlns:a16="http://schemas.microsoft.com/office/drawing/2014/main" xmlns="" id="{4AC653ED-43B5-400C-B60B-0689DFD7E6A1}"/>
              </a:ext>
            </a:extLst>
          </p:cNvPr>
          <p:cNvSpPr txBox="1"/>
          <p:nvPr/>
        </p:nvSpPr>
        <p:spPr>
          <a:xfrm>
            <a:off x="4955722" y="3429000"/>
            <a:ext cx="816428" cy="3592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106</a:t>
            </a:r>
          </a:p>
        </p:txBody>
      </p:sp>
      <p:sp>
        <p:nvSpPr>
          <p:cNvPr id="10" name="TextBox 1">
            <a:extLst>
              <a:ext uri="{FF2B5EF4-FFF2-40B4-BE49-F238E27FC236}">
                <a16:creationId xmlns:a16="http://schemas.microsoft.com/office/drawing/2014/main" xmlns="" id="{77638BB7-3667-4C7D-ABF8-971FCC1F1E00}"/>
              </a:ext>
            </a:extLst>
          </p:cNvPr>
          <p:cNvSpPr txBox="1"/>
          <p:nvPr/>
        </p:nvSpPr>
        <p:spPr>
          <a:xfrm>
            <a:off x="7800975" y="5012871"/>
            <a:ext cx="948416" cy="4735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24</a:t>
            </a:r>
          </a:p>
        </p:txBody>
      </p:sp>
      <p:sp>
        <p:nvSpPr>
          <p:cNvPr id="11" name="TextBox 1">
            <a:extLst>
              <a:ext uri="{FF2B5EF4-FFF2-40B4-BE49-F238E27FC236}">
                <a16:creationId xmlns:a16="http://schemas.microsoft.com/office/drawing/2014/main" xmlns="" id="{D1711AFB-993E-40E8-9736-E00B7A1AF520}"/>
              </a:ext>
            </a:extLst>
          </p:cNvPr>
          <p:cNvSpPr txBox="1"/>
          <p:nvPr/>
        </p:nvSpPr>
        <p:spPr>
          <a:xfrm>
            <a:off x="6471558" y="4898570"/>
            <a:ext cx="881742" cy="351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27</a:t>
            </a:r>
          </a:p>
        </p:txBody>
      </p:sp>
      <p:sp>
        <p:nvSpPr>
          <p:cNvPr id="12" name="TextBox 1">
            <a:extLst>
              <a:ext uri="{FF2B5EF4-FFF2-40B4-BE49-F238E27FC236}">
                <a16:creationId xmlns:a16="http://schemas.microsoft.com/office/drawing/2014/main" xmlns="" id="{5461AF8E-68DF-4081-8F7B-E4295586B66B}"/>
              </a:ext>
            </a:extLst>
          </p:cNvPr>
          <p:cNvSpPr txBox="1"/>
          <p:nvPr/>
        </p:nvSpPr>
        <p:spPr>
          <a:xfrm>
            <a:off x="2182487" y="2109188"/>
            <a:ext cx="816428" cy="42454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185</a:t>
            </a:r>
          </a:p>
        </p:txBody>
      </p:sp>
      <p:graphicFrame>
        <p:nvGraphicFramePr>
          <p:cNvPr id="14" name="Chart 13">
            <a:extLst>
              <a:ext uri="{FF2B5EF4-FFF2-40B4-BE49-F238E27FC236}">
                <a16:creationId xmlns:a16="http://schemas.microsoft.com/office/drawing/2014/main" xmlns="" id="{DE16CA53-53D9-46CC-AAA5-C6EC9EAEC030}"/>
              </a:ext>
            </a:extLst>
          </p:cNvPr>
          <p:cNvGraphicFramePr/>
          <p:nvPr>
            <p:extLst>
              <p:ext uri="{D42A27DB-BD31-4B8C-83A1-F6EECF244321}">
                <p14:modId xmlns:p14="http://schemas.microsoft.com/office/powerpoint/2010/main" val="3097274923"/>
              </p:ext>
            </p:extLst>
          </p:nvPr>
        </p:nvGraphicFramePr>
        <p:xfrm>
          <a:off x="561975" y="1914526"/>
          <a:ext cx="9181047" cy="49841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E6DC7779-F47E-4376-93B4-C5D62BEDE95E}"/>
              </a:ext>
            </a:extLst>
          </p:cNvPr>
          <p:cNvSpPr txBox="1"/>
          <p:nvPr/>
        </p:nvSpPr>
        <p:spPr>
          <a:xfrm>
            <a:off x="9563309" y="4612438"/>
            <a:ext cx="2066716" cy="923330"/>
          </a:xfrm>
          <a:prstGeom prst="rect">
            <a:avLst/>
          </a:prstGeom>
          <a:noFill/>
        </p:spPr>
        <p:txBody>
          <a:bodyPr wrap="square" rtlCol="0">
            <a:spAutoFit/>
          </a:bodyPr>
          <a:lstStyle/>
          <a:p>
            <a:pPr algn="r"/>
            <a:r>
              <a:rPr lang="en-US" b="1" dirty="0"/>
              <a:t>Preliminary Findings from 15 Districts in Malawi</a:t>
            </a:r>
          </a:p>
        </p:txBody>
      </p:sp>
      <p:sp>
        <p:nvSpPr>
          <p:cNvPr id="13" name="Right Brace 12">
            <a:extLst>
              <a:ext uri="{FF2B5EF4-FFF2-40B4-BE49-F238E27FC236}">
                <a16:creationId xmlns:a16="http://schemas.microsoft.com/office/drawing/2014/main" xmlns="" id="{F3A9CE93-0C92-4B05-9000-10FE51F71F61}"/>
              </a:ext>
            </a:extLst>
          </p:cNvPr>
          <p:cNvSpPr/>
          <p:nvPr/>
        </p:nvSpPr>
        <p:spPr>
          <a:xfrm>
            <a:off x="5592277" y="3788228"/>
            <a:ext cx="256332" cy="1461408"/>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503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C6DC9-3BA1-466C-B984-C8E17F4D86BB}"/>
              </a:ext>
            </a:extLst>
          </p:cNvPr>
          <p:cNvSpPr>
            <a:spLocks noGrp="1"/>
          </p:cNvSpPr>
          <p:nvPr>
            <p:ph type="title"/>
          </p:nvPr>
        </p:nvSpPr>
        <p:spPr/>
        <p:txBody>
          <a:bodyPr/>
          <a:lstStyle/>
          <a:p>
            <a:r>
              <a:rPr lang="en-US" dirty="0"/>
              <a:t>Reflection 1: Perceived Risk vs Availability</a:t>
            </a:r>
          </a:p>
        </p:txBody>
      </p:sp>
      <p:sp>
        <p:nvSpPr>
          <p:cNvPr id="3" name="Text Placeholder 2">
            <a:extLst>
              <a:ext uri="{FF2B5EF4-FFF2-40B4-BE49-F238E27FC236}">
                <a16:creationId xmlns:a16="http://schemas.microsoft.com/office/drawing/2014/main" xmlns="" id="{12851DAF-B093-4AE1-8BD7-8C36437012B3}"/>
              </a:ext>
            </a:extLst>
          </p:cNvPr>
          <p:cNvSpPr>
            <a:spLocks noGrp="1"/>
          </p:cNvSpPr>
          <p:nvPr>
            <p:ph type="body" sz="quarter" idx="10"/>
          </p:nvPr>
        </p:nvSpPr>
        <p:spPr>
          <a:xfrm>
            <a:off x="133349" y="3549221"/>
            <a:ext cx="4295776" cy="3066733"/>
          </a:xfrm>
          <a:solidFill>
            <a:schemeClr val="bg1"/>
          </a:solidFill>
        </p:spPr>
        <p:txBody>
          <a:bodyPr/>
          <a:lstStyle/>
          <a:p>
            <a:pPr marL="457200" indent="-457200">
              <a:buFont typeface="+mj-lt"/>
              <a:buAutoNum type="arabicPeriod"/>
            </a:pPr>
            <a:r>
              <a:rPr lang="en-US" sz="2000" b="1" dirty="0"/>
              <a:t>Availability may be more useful to programs as an indicator. Risk perception may be better to explore as a factor in consistency of use. </a:t>
            </a:r>
          </a:p>
          <a:p>
            <a:pPr marL="457200" indent="-457200">
              <a:buFont typeface="+mj-lt"/>
              <a:buAutoNum type="arabicPeriod"/>
            </a:pPr>
            <a:r>
              <a:rPr lang="en-US" sz="2000" b="1" dirty="0"/>
              <a:t>But cascade may give the  impression that availability is required in order for use to occur.  </a:t>
            </a:r>
          </a:p>
          <a:p>
            <a:endParaRPr lang="en-US" sz="2000" dirty="0"/>
          </a:p>
        </p:txBody>
      </p:sp>
      <p:pic>
        <p:nvPicPr>
          <p:cNvPr id="5" name="Picture 4">
            <a:extLst>
              <a:ext uri="{FF2B5EF4-FFF2-40B4-BE49-F238E27FC236}">
                <a16:creationId xmlns:a16="http://schemas.microsoft.com/office/drawing/2014/main" xmlns="" id="{E68F7E8E-A5EE-4841-8914-E8FB9492F0FC}"/>
              </a:ext>
            </a:extLst>
          </p:cNvPr>
          <p:cNvPicPr>
            <a:picLocks noChangeAspect="1"/>
          </p:cNvPicPr>
          <p:nvPr/>
        </p:nvPicPr>
        <p:blipFill>
          <a:blip r:embed="rId2"/>
          <a:stretch>
            <a:fillRect/>
          </a:stretch>
        </p:blipFill>
        <p:spPr>
          <a:xfrm>
            <a:off x="133349" y="1612972"/>
            <a:ext cx="4842740" cy="1816028"/>
          </a:xfrm>
          <a:prstGeom prst="rect">
            <a:avLst/>
          </a:prstGeom>
        </p:spPr>
      </p:pic>
      <p:graphicFrame>
        <p:nvGraphicFramePr>
          <p:cNvPr id="9" name="Chart 8">
            <a:extLst>
              <a:ext uri="{FF2B5EF4-FFF2-40B4-BE49-F238E27FC236}">
                <a16:creationId xmlns:a16="http://schemas.microsoft.com/office/drawing/2014/main" xmlns="" id="{DDA5A4CF-5E93-4D9A-8720-9D117AD025AA}"/>
              </a:ext>
            </a:extLst>
          </p:cNvPr>
          <p:cNvGraphicFramePr/>
          <p:nvPr>
            <p:extLst>
              <p:ext uri="{D42A27DB-BD31-4B8C-83A1-F6EECF244321}">
                <p14:modId xmlns:p14="http://schemas.microsoft.com/office/powerpoint/2010/main" val="2152662571"/>
              </p:ext>
            </p:extLst>
          </p:nvPr>
        </p:nvGraphicFramePr>
        <p:xfrm>
          <a:off x="6217285" y="2146372"/>
          <a:ext cx="5403847" cy="4555866"/>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a:extLst>
              <a:ext uri="{FF2B5EF4-FFF2-40B4-BE49-F238E27FC236}">
                <a16:creationId xmlns:a16="http://schemas.microsoft.com/office/drawing/2014/main" xmlns="" id="{41E317EA-B085-4CE2-A8EF-684520605F83}"/>
              </a:ext>
            </a:extLst>
          </p:cNvPr>
          <p:cNvSpPr/>
          <p:nvPr/>
        </p:nvSpPr>
        <p:spPr>
          <a:xfrm rot="16200000" flipV="1">
            <a:off x="9323066" y="3751269"/>
            <a:ext cx="441961" cy="1531620"/>
          </a:xfrm>
          <a:prstGeom prst="rightBrace">
            <a:avLst>
              <a:gd name="adj1" fmla="val 8333"/>
              <a:gd name="adj2" fmla="val 48544"/>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xmlns="" id="{13054077-B261-471C-9C9E-9E62184FCEE8}"/>
              </a:ext>
            </a:extLst>
          </p:cNvPr>
          <p:cNvSpPr txBox="1"/>
          <p:nvPr/>
        </p:nvSpPr>
        <p:spPr>
          <a:xfrm>
            <a:off x="8778236" y="3862657"/>
            <a:ext cx="1859280" cy="369332"/>
          </a:xfrm>
          <a:prstGeom prst="rect">
            <a:avLst/>
          </a:prstGeom>
          <a:noFill/>
        </p:spPr>
        <p:txBody>
          <a:bodyPr wrap="square" rtlCol="0">
            <a:spAutoFit/>
          </a:bodyPr>
          <a:lstStyle/>
          <a:p>
            <a:r>
              <a:rPr lang="en-US" b="1" dirty="0">
                <a:solidFill>
                  <a:schemeClr val="accent1"/>
                </a:solidFill>
              </a:rPr>
              <a:t>17.6% </a:t>
            </a:r>
            <a:r>
              <a:rPr lang="en-US" dirty="0"/>
              <a:t>vs </a:t>
            </a:r>
            <a:r>
              <a:rPr lang="en-US" b="1" dirty="0">
                <a:solidFill>
                  <a:srgbClr val="C00000"/>
                </a:solidFill>
              </a:rPr>
              <a:t>17.5%</a:t>
            </a:r>
          </a:p>
        </p:txBody>
      </p:sp>
      <p:sp>
        <p:nvSpPr>
          <p:cNvPr id="15" name="Right Brace 14">
            <a:extLst>
              <a:ext uri="{FF2B5EF4-FFF2-40B4-BE49-F238E27FC236}">
                <a16:creationId xmlns:a16="http://schemas.microsoft.com/office/drawing/2014/main" xmlns="" id="{627963F4-93CC-4487-9BBF-4C0551F9D7EE}"/>
              </a:ext>
            </a:extLst>
          </p:cNvPr>
          <p:cNvSpPr/>
          <p:nvPr/>
        </p:nvSpPr>
        <p:spPr>
          <a:xfrm rot="16200000" flipV="1">
            <a:off x="7402826" y="1922469"/>
            <a:ext cx="441961" cy="1531620"/>
          </a:xfrm>
          <a:prstGeom prst="rightBrace">
            <a:avLst>
              <a:gd name="adj1" fmla="val 8333"/>
              <a:gd name="adj2" fmla="val 48544"/>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xmlns="" id="{43394948-F7CC-4CB3-8181-D34531306012}"/>
              </a:ext>
            </a:extLst>
          </p:cNvPr>
          <p:cNvSpPr txBox="1"/>
          <p:nvPr/>
        </p:nvSpPr>
        <p:spPr>
          <a:xfrm>
            <a:off x="6694166" y="2097966"/>
            <a:ext cx="1859280" cy="369332"/>
          </a:xfrm>
          <a:prstGeom prst="rect">
            <a:avLst/>
          </a:prstGeom>
          <a:noFill/>
        </p:spPr>
        <p:txBody>
          <a:bodyPr wrap="square" rtlCol="0">
            <a:spAutoFit/>
          </a:bodyPr>
          <a:lstStyle/>
          <a:p>
            <a:r>
              <a:rPr lang="en-US" b="1" dirty="0">
                <a:solidFill>
                  <a:schemeClr val="accent1"/>
                </a:solidFill>
              </a:rPr>
              <a:t>82.4% </a:t>
            </a:r>
            <a:r>
              <a:rPr lang="en-US" dirty="0"/>
              <a:t>vs </a:t>
            </a:r>
            <a:r>
              <a:rPr lang="en-US" b="1" dirty="0">
                <a:solidFill>
                  <a:srgbClr val="C00000"/>
                </a:solidFill>
              </a:rPr>
              <a:t>82.4%</a:t>
            </a:r>
          </a:p>
        </p:txBody>
      </p:sp>
      <p:sp>
        <p:nvSpPr>
          <p:cNvPr id="7" name="TextBox 6">
            <a:extLst>
              <a:ext uri="{FF2B5EF4-FFF2-40B4-BE49-F238E27FC236}">
                <a16:creationId xmlns:a16="http://schemas.microsoft.com/office/drawing/2014/main" xmlns="" id="{9191DA63-62E4-4C4B-9CFC-3938C14BD34C}"/>
              </a:ext>
            </a:extLst>
          </p:cNvPr>
          <p:cNvSpPr txBox="1"/>
          <p:nvPr/>
        </p:nvSpPr>
        <p:spPr>
          <a:xfrm>
            <a:off x="9194157" y="2282632"/>
            <a:ext cx="2264554" cy="646331"/>
          </a:xfrm>
          <a:prstGeom prst="rect">
            <a:avLst/>
          </a:prstGeom>
          <a:noFill/>
        </p:spPr>
        <p:txBody>
          <a:bodyPr wrap="square" rtlCol="0">
            <a:spAutoFit/>
          </a:bodyPr>
          <a:lstStyle/>
          <a:p>
            <a:r>
              <a:rPr lang="en-US" dirty="0"/>
              <a:t>Condom Use by Condom Availability</a:t>
            </a:r>
          </a:p>
        </p:txBody>
      </p:sp>
    </p:spTree>
    <p:extLst>
      <p:ext uri="{BB962C8B-B14F-4D97-AF65-F5344CB8AC3E}">
        <p14:creationId xmlns:p14="http://schemas.microsoft.com/office/powerpoint/2010/main" val="25988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CC9F7-C6C8-4242-825B-2815B99B508F}"/>
              </a:ext>
            </a:extLst>
          </p:cNvPr>
          <p:cNvSpPr>
            <a:spLocks noGrp="1"/>
          </p:cNvSpPr>
          <p:nvPr>
            <p:ph type="title"/>
          </p:nvPr>
        </p:nvSpPr>
        <p:spPr/>
        <p:txBody>
          <a:bodyPr/>
          <a:lstStyle/>
          <a:p>
            <a:r>
              <a:rPr lang="en-US" dirty="0"/>
              <a:t>Reflection 2: Are we missing a boat? </a:t>
            </a:r>
          </a:p>
        </p:txBody>
      </p:sp>
      <p:sp>
        <p:nvSpPr>
          <p:cNvPr id="3" name="Text Placeholder 2">
            <a:extLst>
              <a:ext uri="{FF2B5EF4-FFF2-40B4-BE49-F238E27FC236}">
                <a16:creationId xmlns:a16="http://schemas.microsoft.com/office/drawing/2014/main" xmlns="" id="{A077E7C2-3A06-4EC9-A9DD-FC894C545778}"/>
              </a:ext>
            </a:extLst>
          </p:cNvPr>
          <p:cNvSpPr>
            <a:spLocks noGrp="1"/>
          </p:cNvSpPr>
          <p:nvPr>
            <p:ph type="body" sz="quarter" idx="10"/>
          </p:nvPr>
        </p:nvSpPr>
        <p:spPr>
          <a:xfrm>
            <a:off x="738909" y="2087162"/>
            <a:ext cx="5090391" cy="4513663"/>
          </a:xfrm>
        </p:spPr>
        <p:txBody>
          <a:bodyPr/>
          <a:lstStyle/>
          <a:p>
            <a:r>
              <a:rPr lang="en-US" sz="2400" b="1" dirty="0"/>
              <a:t>Transmission risk </a:t>
            </a:r>
            <a:r>
              <a:rPr lang="en-US" sz="2400" dirty="0">
                <a:solidFill>
                  <a:schemeClr val="tx1"/>
                </a:solidFill>
              </a:rPr>
              <a:t>Cascade focuses on acquisition risk rather than transmission risk. </a:t>
            </a:r>
          </a:p>
          <a:p>
            <a:pPr marL="0" indent="0">
              <a:buNone/>
            </a:pPr>
            <a:endParaRPr lang="en-US" sz="2400" b="1" dirty="0"/>
          </a:p>
          <a:p>
            <a:r>
              <a:rPr lang="en-US" sz="2400" b="1" dirty="0"/>
              <a:t>Prevention among persons infected with HIV. </a:t>
            </a:r>
            <a:r>
              <a:rPr lang="en-US" sz="2400" dirty="0">
                <a:solidFill>
                  <a:schemeClr val="tx1"/>
                </a:solidFill>
              </a:rPr>
              <a:t>Cascades do not incorporate the impact of viral suppression on preventing HIV Transmission</a:t>
            </a:r>
          </a:p>
          <a:p>
            <a:endParaRPr lang="en-US" sz="2400" dirty="0"/>
          </a:p>
          <a:p>
            <a:r>
              <a:rPr lang="en-US" sz="2400" b="1" dirty="0"/>
              <a:t>Condom use among HIV infected persons </a:t>
            </a:r>
            <a:r>
              <a:rPr lang="en-US" sz="2400" dirty="0">
                <a:solidFill>
                  <a:schemeClr val="tx1"/>
                </a:solidFill>
              </a:rPr>
              <a:t>is just as important to monitor as among persons not infected. </a:t>
            </a:r>
            <a:endParaRPr lang="en-US" sz="2400" b="1" dirty="0">
              <a:solidFill>
                <a:schemeClr val="tx1"/>
              </a:solidFill>
            </a:endParaRPr>
          </a:p>
          <a:p>
            <a:pPr marL="0" indent="0">
              <a:buNone/>
            </a:pPr>
            <a:endParaRPr lang="en-US" sz="2400" dirty="0"/>
          </a:p>
          <a:p>
            <a:pPr marL="0" indent="0">
              <a:buNone/>
            </a:pPr>
            <a:r>
              <a:rPr lang="en-US" sz="2400" dirty="0"/>
              <a:t>  </a:t>
            </a:r>
          </a:p>
        </p:txBody>
      </p:sp>
      <p:pic>
        <p:nvPicPr>
          <p:cNvPr id="4" name="Picture 3">
            <a:extLst>
              <a:ext uri="{FF2B5EF4-FFF2-40B4-BE49-F238E27FC236}">
                <a16:creationId xmlns:a16="http://schemas.microsoft.com/office/drawing/2014/main" xmlns="" id="{7526BEAB-7A52-40CB-8987-A3133D107794}"/>
              </a:ext>
            </a:extLst>
          </p:cNvPr>
          <p:cNvPicPr>
            <a:picLocks noChangeAspect="1"/>
          </p:cNvPicPr>
          <p:nvPr/>
        </p:nvPicPr>
        <p:blipFill>
          <a:blip r:embed="rId2"/>
          <a:stretch>
            <a:fillRect/>
          </a:stretch>
        </p:blipFill>
        <p:spPr>
          <a:xfrm>
            <a:off x="5995940" y="1874520"/>
            <a:ext cx="6096000" cy="4572000"/>
          </a:xfrm>
          <a:prstGeom prst="rect">
            <a:avLst/>
          </a:prstGeom>
        </p:spPr>
      </p:pic>
    </p:spTree>
    <p:extLst>
      <p:ext uri="{BB962C8B-B14F-4D97-AF65-F5344CB8AC3E}">
        <p14:creationId xmlns:p14="http://schemas.microsoft.com/office/powerpoint/2010/main" val="2175886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4AAEA-B315-4FE6-A933-D095F23103B9}"/>
              </a:ext>
            </a:extLst>
          </p:cNvPr>
          <p:cNvSpPr>
            <a:spLocks noGrp="1"/>
          </p:cNvSpPr>
          <p:nvPr>
            <p:ph type="title"/>
          </p:nvPr>
        </p:nvSpPr>
        <p:spPr>
          <a:xfrm>
            <a:off x="738909" y="689162"/>
            <a:ext cx="11329265" cy="1008529"/>
          </a:xfrm>
        </p:spPr>
        <p:txBody>
          <a:bodyPr/>
          <a:lstStyle/>
          <a:p>
            <a:r>
              <a:rPr lang="en-US" dirty="0"/>
              <a:t>3: Incorporating Structural Interventions </a:t>
            </a:r>
          </a:p>
        </p:txBody>
      </p:sp>
      <p:sp>
        <p:nvSpPr>
          <p:cNvPr id="3" name="Text Placeholder 2">
            <a:extLst>
              <a:ext uri="{FF2B5EF4-FFF2-40B4-BE49-F238E27FC236}">
                <a16:creationId xmlns:a16="http://schemas.microsoft.com/office/drawing/2014/main" xmlns="" id="{D2B16D34-EC3D-45A1-969B-08D9928EF5DC}"/>
              </a:ext>
            </a:extLst>
          </p:cNvPr>
          <p:cNvSpPr>
            <a:spLocks noGrp="1"/>
          </p:cNvSpPr>
          <p:nvPr>
            <p:ph type="body" sz="quarter" idx="10"/>
          </p:nvPr>
        </p:nvSpPr>
        <p:spPr>
          <a:xfrm>
            <a:off x="215814" y="1818125"/>
            <a:ext cx="3150378" cy="4287029"/>
          </a:xfrm>
        </p:spPr>
        <p:txBody>
          <a:bodyPr/>
          <a:lstStyle/>
          <a:p>
            <a:r>
              <a:rPr lang="en-US" sz="2000" b="1" dirty="0"/>
              <a:t>Structural Interventions. </a:t>
            </a:r>
            <a:r>
              <a:rPr lang="en-US" sz="2000" dirty="0">
                <a:solidFill>
                  <a:schemeClr val="tx1"/>
                </a:solidFill>
              </a:rPr>
              <a:t>Condom cascades struggle to incorporate structural level interventions </a:t>
            </a:r>
          </a:p>
          <a:p>
            <a:pPr marL="0" indent="0">
              <a:buNone/>
            </a:pPr>
            <a:endParaRPr lang="en-US" sz="2000" dirty="0"/>
          </a:p>
          <a:p>
            <a:r>
              <a:rPr lang="en-US" sz="2000" b="1" dirty="0"/>
              <a:t>District Level  Cascades </a:t>
            </a:r>
            <a:r>
              <a:rPr lang="en-US" sz="2000" dirty="0">
                <a:solidFill>
                  <a:schemeClr val="tx1"/>
                </a:solidFill>
              </a:rPr>
              <a:t>showing the availability of a set of interventions in the district could supplement individual prevention cascades</a:t>
            </a:r>
          </a:p>
        </p:txBody>
      </p:sp>
      <p:pic>
        <p:nvPicPr>
          <p:cNvPr id="6" name="Picture 5">
            <a:extLst>
              <a:ext uri="{FF2B5EF4-FFF2-40B4-BE49-F238E27FC236}">
                <a16:creationId xmlns:a16="http://schemas.microsoft.com/office/drawing/2014/main" xmlns="" id="{FB2770DB-B4C1-4A1E-AF5B-2F2044AA49B9}"/>
              </a:ext>
            </a:extLst>
          </p:cNvPr>
          <p:cNvPicPr>
            <a:picLocks noChangeAspect="1"/>
          </p:cNvPicPr>
          <p:nvPr/>
        </p:nvPicPr>
        <p:blipFill>
          <a:blip r:embed="rId2"/>
          <a:stretch>
            <a:fillRect/>
          </a:stretch>
        </p:blipFill>
        <p:spPr>
          <a:xfrm>
            <a:off x="3501673" y="1818124"/>
            <a:ext cx="4082424" cy="4166597"/>
          </a:xfrm>
          <a:prstGeom prst="rect">
            <a:avLst/>
          </a:prstGeom>
        </p:spPr>
      </p:pic>
      <p:graphicFrame>
        <p:nvGraphicFramePr>
          <p:cNvPr id="7" name="Chart 6">
            <a:extLst>
              <a:ext uri="{FF2B5EF4-FFF2-40B4-BE49-F238E27FC236}">
                <a16:creationId xmlns:a16="http://schemas.microsoft.com/office/drawing/2014/main" xmlns="" id="{2738CA0D-748C-4718-8F8B-C346E520DB29}"/>
              </a:ext>
            </a:extLst>
          </p:cNvPr>
          <p:cNvGraphicFramePr/>
          <p:nvPr>
            <p:extLst>
              <p:ext uri="{D42A27DB-BD31-4B8C-83A1-F6EECF244321}">
                <p14:modId xmlns:p14="http://schemas.microsoft.com/office/powerpoint/2010/main" val="4267562256"/>
              </p:ext>
            </p:extLst>
          </p:nvPr>
        </p:nvGraphicFramePr>
        <p:xfrm>
          <a:off x="7719579" y="1818124"/>
          <a:ext cx="4088490" cy="4705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88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A9669-A736-47F1-AE49-7D955510465B}"/>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xmlns="" id="{714DE87E-E448-4C44-A6CC-5610830ADB0F}"/>
              </a:ext>
            </a:extLst>
          </p:cNvPr>
          <p:cNvSpPr>
            <a:spLocks noGrp="1"/>
          </p:cNvSpPr>
          <p:nvPr>
            <p:ph type="body" sz="quarter" idx="10"/>
          </p:nvPr>
        </p:nvSpPr>
        <p:spPr>
          <a:xfrm>
            <a:off x="352424" y="1697691"/>
            <a:ext cx="8269061" cy="4793691"/>
          </a:xfrm>
        </p:spPr>
        <p:txBody>
          <a:bodyPr/>
          <a:lstStyle/>
          <a:p>
            <a:r>
              <a:rPr lang="en-US" b="1" dirty="0">
                <a:solidFill>
                  <a:schemeClr val="tx1"/>
                </a:solidFill>
              </a:rPr>
              <a:t>Prevention cascades can </a:t>
            </a:r>
            <a:r>
              <a:rPr lang="en-US" b="1" dirty="0" smtClean="0">
                <a:solidFill>
                  <a:schemeClr val="tx1"/>
                </a:solidFill>
              </a:rPr>
              <a:t>take advantage of the popularity of  treatment cascades. Gaps in availability and consistency provide actionable insights.</a:t>
            </a:r>
            <a:endParaRPr lang="en-US" b="1" dirty="0">
              <a:solidFill>
                <a:schemeClr val="tx1"/>
              </a:solidFill>
            </a:endParaRPr>
          </a:p>
          <a:p>
            <a:pPr marL="0" indent="0">
              <a:buNone/>
            </a:pPr>
            <a:endParaRPr lang="en-US" b="1" dirty="0">
              <a:solidFill>
                <a:schemeClr val="tx1"/>
              </a:solidFill>
            </a:endParaRPr>
          </a:p>
          <a:p>
            <a:r>
              <a:rPr lang="en-US" b="1" dirty="0">
                <a:solidFill>
                  <a:schemeClr val="tx1"/>
                </a:solidFill>
              </a:rPr>
              <a:t>Expanding to populations such as men with multiple partners can focus attention on underserved groups. </a:t>
            </a:r>
          </a:p>
          <a:p>
            <a:endParaRPr lang="en-US" b="1" dirty="0">
              <a:solidFill>
                <a:schemeClr val="tx1"/>
              </a:solidFill>
            </a:endParaRPr>
          </a:p>
          <a:p>
            <a:r>
              <a:rPr lang="en-US" b="1" dirty="0">
                <a:solidFill>
                  <a:schemeClr val="tx1"/>
                </a:solidFill>
              </a:rPr>
              <a:t>Definitions and size estimates of populations will affect cascades. </a:t>
            </a:r>
          </a:p>
          <a:p>
            <a:pPr marL="0" indent="0">
              <a:buNone/>
            </a:pPr>
            <a:endParaRPr lang="en-US" b="1" dirty="0">
              <a:solidFill>
                <a:schemeClr val="tx1"/>
              </a:solidFill>
            </a:endParaRPr>
          </a:p>
          <a:p>
            <a:r>
              <a:rPr lang="en-US" b="1" dirty="0">
                <a:solidFill>
                  <a:schemeClr val="tx1"/>
                </a:solidFill>
              </a:rPr>
              <a:t>The focus on availability of the service and perceived risk are helpful for framing the cascade but more work on measuring availability and risk may improve measures. </a:t>
            </a:r>
          </a:p>
          <a:p>
            <a:pPr marL="0" indent="0">
              <a:buNone/>
            </a:pPr>
            <a:endParaRPr lang="en-US" b="1" dirty="0">
              <a:solidFill>
                <a:schemeClr val="tx1"/>
              </a:solidFill>
            </a:endParaRPr>
          </a:p>
          <a:p>
            <a:r>
              <a:rPr lang="en-US" b="1" dirty="0">
                <a:solidFill>
                  <a:schemeClr val="tx1"/>
                </a:solidFill>
              </a:rPr>
              <a:t>More work to apply the cascade to persons infected with HIV and to integrate structural interventions and combination </a:t>
            </a:r>
            <a:r>
              <a:rPr lang="en-US" b="1" dirty="0" smtClean="0">
                <a:solidFill>
                  <a:schemeClr val="tx1"/>
                </a:solidFill>
              </a:rPr>
              <a:t>prevention could improve usefulness of the cascades. </a:t>
            </a:r>
            <a:endParaRPr lang="en-US" b="1" dirty="0">
              <a:solidFill>
                <a:schemeClr val="tx1"/>
              </a:solidFill>
            </a:endParaRPr>
          </a:p>
        </p:txBody>
      </p:sp>
      <p:pic>
        <p:nvPicPr>
          <p:cNvPr id="5" name="Picture 4">
            <a:extLst>
              <a:ext uri="{FF2B5EF4-FFF2-40B4-BE49-F238E27FC236}">
                <a16:creationId xmlns:a16="http://schemas.microsoft.com/office/drawing/2014/main" xmlns="" id="{7751EF65-2326-4181-A44B-BE4A4E61C015}"/>
              </a:ext>
            </a:extLst>
          </p:cNvPr>
          <p:cNvPicPr>
            <a:picLocks noChangeAspect="1"/>
          </p:cNvPicPr>
          <p:nvPr/>
        </p:nvPicPr>
        <p:blipFill>
          <a:blip r:embed="rId2"/>
          <a:stretch>
            <a:fillRect/>
          </a:stretch>
        </p:blipFill>
        <p:spPr>
          <a:xfrm>
            <a:off x="8838745" y="1987171"/>
            <a:ext cx="2414225" cy="2883658"/>
          </a:xfrm>
          <a:prstGeom prst="rect">
            <a:avLst/>
          </a:prstGeom>
        </p:spPr>
      </p:pic>
    </p:spTree>
    <p:extLst>
      <p:ext uri="{BB962C8B-B14F-4D97-AF65-F5344CB8AC3E}">
        <p14:creationId xmlns:p14="http://schemas.microsoft.com/office/powerpoint/2010/main" val="2843946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17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3B9A6-0B2E-4D7E-93CF-FE09A7A61AF5}"/>
              </a:ext>
            </a:extLst>
          </p:cNvPr>
          <p:cNvSpPr>
            <a:spLocks noGrp="1"/>
          </p:cNvSpPr>
          <p:nvPr>
            <p:ph type="title"/>
          </p:nvPr>
        </p:nvSpPr>
        <p:spPr/>
        <p:txBody>
          <a:bodyPr/>
          <a:lstStyle/>
          <a:p>
            <a:r>
              <a:rPr lang="en-US" dirty="0"/>
              <a:t>Co-Authors   </a:t>
            </a:r>
          </a:p>
        </p:txBody>
      </p:sp>
      <p:sp>
        <p:nvSpPr>
          <p:cNvPr id="3" name="Text Placeholder 2">
            <a:extLst>
              <a:ext uri="{FF2B5EF4-FFF2-40B4-BE49-F238E27FC236}">
                <a16:creationId xmlns:a16="http://schemas.microsoft.com/office/drawing/2014/main" xmlns="" id="{3F3B1C0E-EB62-4A30-9250-80528A15CEC5}"/>
              </a:ext>
            </a:extLst>
          </p:cNvPr>
          <p:cNvSpPr>
            <a:spLocks noGrp="1"/>
          </p:cNvSpPr>
          <p:nvPr>
            <p:ph type="body" sz="quarter" idx="10"/>
          </p:nvPr>
        </p:nvSpPr>
        <p:spPr>
          <a:xfrm>
            <a:off x="771420" y="1949823"/>
            <a:ext cx="10067636" cy="4479551"/>
          </a:xfrm>
        </p:spPr>
        <p:txBody>
          <a:bodyPr/>
          <a:lstStyle/>
          <a:p>
            <a:r>
              <a:rPr lang="en-US" b="1" dirty="0"/>
              <a:t>Makerere University, Uganda: </a:t>
            </a:r>
            <a:r>
              <a:rPr lang="en-US" dirty="0"/>
              <a:t>Freddie Ssengooba, Lyn Atuyambe, Simon Kasasa, Susan Babirye, Steven Ssendagire </a:t>
            </a:r>
          </a:p>
          <a:p>
            <a:r>
              <a:rPr lang="en-US" b="1" dirty="0"/>
              <a:t>University of North Carolina: </a:t>
            </a:r>
            <a:r>
              <a:rPr lang="en-US" dirty="0"/>
              <a:t>Grace Mulholland, Jessie K Edwards, William Miller, Lauren Zalla, Michael Herce, Nyanyiwe Mbeye, Whitney Ewing, Innocent Mofolo</a:t>
            </a:r>
          </a:p>
          <a:p>
            <a:r>
              <a:rPr lang="en-US" b="1" dirty="0"/>
              <a:t>Malawi NAC: </a:t>
            </a:r>
            <a:r>
              <a:rPr lang="en-US" dirty="0"/>
              <a:t>Blackson Matatiyo, Shawn Aldridge</a:t>
            </a:r>
          </a:p>
          <a:p>
            <a:r>
              <a:rPr lang="en-US" b="1" dirty="0"/>
              <a:t>Malawi CEDEP: </a:t>
            </a:r>
            <a:r>
              <a:rPr lang="en-US" dirty="0"/>
              <a:t>Victor Billy Gama</a:t>
            </a:r>
          </a:p>
          <a:p>
            <a:r>
              <a:rPr lang="en-US" b="1" dirty="0"/>
              <a:t>Key Populations Working Group, </a:t>
            </a:r>
            <a:r>
              <a:rPr lang="en-US" b="1" dirty="0" err="1"/>
              <a:t>MeSH</a:t>
            </a:r>
            <a:r>
              <a:rPr lang="en-US" b="1" dirty="0"/>
              <a:t> Consortium: </a:t>
            </a:r>
            <a:r>
              <a:rPr lang="en-US" sz="2470" dirty="0"/>
              <a:t>Elizabeth Fearon, </a:t>
            </a:r>
            <a:r>
              <a:rPr lang="en-GB" sz="2470" dirty="0"/>
              <a:t>Stefan </a:t>
            </a:r>
            <a:r>
              <a:rPr lang="en-GB" sz="2470" dirty="0" err="1"/>
              <a:t>Baral</a:t>
            </a:r>
            <a:r>
              <a:rPr lang="en-GB" sz="2470" dirty="0"/>
              <a:t>, Amrita Rao, Brian Rice, James R Hargreaves</a:t>
            </a:r>
          </a:p>
          <a:p>
            <a:pPr marL="0" indent="0">
              <a:buNone/>
            </a:pPr>
            <a:endParaRPr lang="en-US" sz="2470" dirty="0"/>
          </a:p>
          <a:p>
            <a:pPr marL="0" indent="0">
              <a:buNone/>
            </a:pPr>
            <a:endParaRPr lang="en-US" b="1" dirty="0"/>
          </a:p>
        </p:txBody>
      </p:sp>
    </p:spTree>
    <p:extLst>
      <p:ext uri="{BB962C8B-B14F-4D97-AF65-F5344CB8AC3E}">
        <p14:creationId xmlns:p14="http://schemas.microsoft.com/office/powerpoint/2010/main" val="3859907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BB73B-E4DD-453B-976C-1A2F118AE1BD}"/>
              </a:ext>
            </a:extLst>
          </p:cNvPr>
          <p:cNvSpPr>
            <a:spLocks noGrp="1"/>
          </p:cNvSpPr>
          <p:nvPr>
            <p:ph type="title"/>
          </p:nvPr>
        </p:nvSpPr>
        <p:spPr/>
        <p:txBody>
          <a:bodyPr/>
          <a:lstStyle/>
          <a:p>
            <a:r>
              <a:rPr lang="en-US" dirty="0"/>
              <a:t>Funding </a:t>
            </a:r>
          </a:p>
        </p:txBody>
      </p:sp>
      <p:sp>
        <p:nvSpPr>
          <p:cNvPr id="3" name="Text Placeholder 2">
            <a:extLst>
              <a:ext uri="{FF2B5EF4-FFF2-40B4-BE49-F238E27FC236}">
                <a16:creationId xmlns:a16="http://schemas.microsoft.com/office/drawing/2014/main" xmlns="" id="{60E9B1DB-4A20-4116-8609-D4822CBCE6CB}"/>
              </a:ext>
            </a:extLst>
          </p:cNvPr>
          <p:cNvSpPr>
            <a:spLocks noGrp="1"/>
          </p:cNvSpPr>
          <p:nvPr>
            <p:ph type="body" sz="quarter" idx="10"/>
          </p:nvPr>
        </p:nvSpPr>
        <p:spPr>
          <a:xfrm>
            <a:off x="771419" y="1949823"/>
            <a:ext cx="10746503" cy="3545369"/>
          </a:xfrm>
        </p:spPr>
        <p:txBody>
          <a:bodyPr/>
          <a:lstStyle/>
          <a:p>
            <a:pPr marL="0" indent="0">
              <a:buNone/>
            </a:pPr>
            <a:r>
              <a:rPr lang="en-US" sz="2470" dirty="0"/>
              <a:t> </a:t>
            </a:r>
          </a:p>
          <a:p>
            <a:pPr>
              <a:lnSpc>
                <a:spcPct val="150000"/>
              </a:lnSpc>
            </a:pPr>
            <a:r>
              <a:rPr lang="en-US" sz="2470" b="1" dirty="0" smtClean="0"/>
              <a:t>MEASURE Evaluation / USAID PEPFAR:  Funded PLACE Uganda 2013 &amp; Analysis &amp; Interpretation &amp; Participation in IAS Meeting   </a:t>
            </a:r>
          </a:p>
          <a:p>
            <a:pPr>
              <a:lnSpc>
                <a:spcPct val="150000"/>
              </a:lnSpc>
            </a:pPr>
            <a:r>
              <a:rPr lang="en-US" sz="2470" b="1" dirty="0" smtClean="0"/>
              <a:t>The Linkages Project / USAID PEPFAR: Funded PLACE Angola 2017</a:t>
            </a:r>
          </a:p>
          <a:p>
            <a:pPr>
              <a:lnSpc>
                <a:spcPct val="150000"/>
              </a:lnSpc>
            </a:pPr>
            <a:r>
              <a:rPr lang="en-US" sz="2470" b="1" dirty="0" smtClean="0"/>
              <a:t>Global Fund / Malawi Grant: Funded PLACE Malawi 2017 </a:t>
            </a:r>
          </a:p>
          <a:p>
            <a:pPr>
              <a:lnSpc>
                <a:spcPct val="150000"/>
              </a:lnSpc>
            </a:pPr>
            <a:r>
              <a:rPr lang="en-US" sz="2470" b="1" dirty="0" smtClean="0"/>
              <a:t>Bill and Melinda Gates Foundation / </a:t>
            </a:r>
            <a:r>
              <a:rPr lang="en-US" sz="2470" b="1" dirty="0" err="1" smtClean="0"/>
              <a:t>MeSH</a:t>
            </a:r>
            <a:r>
              <a:rPr lang="en-US" sz="2470" b="1" dirty="0" smtClean="0"/>
              <a:t>: Analysis &amp; Interpretation</a:t>
            </a:r>
          </a:p>
          <a:p>
            <a:endParaRPr lang="en-US" b="1" dirty="0"/>
          </a:p>
        </p:txBody>
      </p:sp>
    </p:spTree>
    <p:extLst>
      <p:ext uri="{BB962C8B-B14F-4D97-AF65-F5344CB8AC3E}">
        <p14:creationId xmlns:p14="http://schemas.microsoft.com/office/powerpoint/2010/main" val="28754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775D2-AD76-44FF-800E-D3268DA1B237}"/>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xmlns="" id="{56325CB6-98A0-4EB2-8B6F-6C35050A62FE}"/>
              </a:ext>
            </a:extLst>
          </p:cNvPr>
          <p:cNvSpPr>
            <a:spLocks noGrp="1"/>
          </p:cNvSpPr>
          <p:nvPr>
            <p:ph type="body" sz="quarter" idx="10"/>
          </p:nvPr>
        </p:nvSpPr>
        <p:spPr>
          <a:xfrm>
            <a:off x="228601" y="1968246"/>
            <a:ext cx="3724274" cy="2286000"/>
          </a:xfrm>
        </p:spPr>
        <p:txBody>
          <a:bodyPr/>
          <a:lstStyle/>
          <a:p>
            <a:pPr marL="605150">
              <a:lnSpc>
                <a:spcPct val="100000"/>
              </a:lnSpc>
              <a:buClr>
                <a:schemeClr val="accent2"/>
              </a:buClr>
            </a:pPr>
            <a:r>
              <a:rPr lang="en-US" sz="2800" b="1" dirty="0">
                <a:solidFill>
                  <a:srgbClr val="005268"/>
                </a:solidFill>
              </a:rPr>
              <a:t>Apply prevention cascade frameworks in multiple </a:t>
            </a:r>
            <a:r>
              <a:rPr lang="en-US" sz="2800" b="1" dirty="0"/>
              <a:t>datasets</a:t>
            </a:r>
            <a:endParaRPr lang="en-US" sz="2800" b="1" dirty="0">
              <a:solidFill>
                <a:srgbClr val="005268"/>
              </a:solidFill>
            </a:endParaRPr>
          </a:p>
          <a:p>
            <a:pPr lvl="1">
              <a:buClr>
                <a:schemeClr val="accent2"/>
              </a:buClr>
            </a:pPr>
            <a:endParaRPr lang="en-US" sz="2800" b="1" dirty="0">
              <a:solidFill>
                <a:srgbClr val="005268"/>
              </a:solidFill>
              <a:latin typeface="Century Gothic" panose="020B0502020202020204" pitchFamily="34" charset="0"/>
            </a:endParaRPr>
          </a:p>
          <a:p>
            <a:pPr marL="605150">
              <a:lnSpc>
                <a:spcPct val="100000"/>
              </a:lnSpc>
              <a:buClr>
                <a:schemeClr val="accent2"/>
              </a:buClr>
            </a:pPr>
            <a:r>
              <a:rPr lang="en-US" sz="2800" b="1" dirty="0">
                <a:solidFill>
                  <a:srgbClr val="005268"/>
                </a:solidFill>
              </a:rPr>
              <a:t>Reflect on issues revealed by the cascades </a:t>
            </a:r>
          </a:p>
          <a:p>
            <a:endParaRPr lang="en-US" dirty="0"/>
          </a:p>
        </p:txBody>
      </p:sp>
      <p:pic>
        <p:nvPicPr>
          <p:cNvPr id="4" name="Picture 3">
            <a:extLst>
              <a:ext uri="{FF2B5EF4-FFF2-40B4-BE49-F238E27FC236}">
                <a16:creationId xmlns:a16="http://schemas.microsoft.com/office/drawing/2014/main" xmlns="" id="{F21A4153-2C15-4600-B6CD-F09FDFF59A77}"/>
              </a:ext>
            </a:extLst>
          </p:cNvPr>
          <p:cNvPicPr>
            <a:picLocks noChangeAspect="1"/>
          </p:cNvPicPr>
          <p:nvPr/>
        </p:nvPicPr>
        <p:blipFill>
          <a:blip r:embed="rId2"/>
          <a:stretch>
            <a:fillRect/>
          </a:stretch>
        </p:blipFill>
        <p:spPr>
          <a:xfrm>
            <a:off x="7746383" y="1573877"/>
            <a:ext cx="4374819" cy="3264288"/>
          </a:xfrm>
          <a:prstGeom prst="rect">
            <a:avLst/>
          </a:prstGeom>
        </p:spPr>
      </p:pic>
      <p:sp>
        <p:nvSpPr>
          <p:cNvPr id="7" name="TextBox 6">
            <a:extLst>
              <a:ext uri="{FF2B5EF4-FFF2-40B4-BE49-F238E27FC236}">
                <a16:creationId xmlns:a16="http://schemas.microsoft.com/office/drawing/2014/main" xmlns="" id="{DB765A09-7275-454E-B143-9AB5745D8769}"/>
              </a:ext>
            </a:extLst>
          </p:cNvPr>
          <p:cNvSpPr txBox="1"/>
          <p:nvPr/>
        </p:nvSpPr>
        <p:spPr>
          <a:xfrm>
            <a:off x="8457025" y="4914791"/>
            <a:ext cx="3867936" cy="369332"/>
          </a:xfrm>
          <a:prstGeom prst="rect">
            <a:avLst/>
          </a:prstGeom>
          <a:noFill/>
        </p:spPr>
        <p:txBody>
          <a:bodyPr wrap="square" rtlCol="0">
            <a:spAutoFit/>
          </a:bodyPr>
          <a:lstStyle/>
          <a:p>
            <a:r>
              <a:rPr lang="en-US" b="1" dirty="0" err="1"/>
              <a:t>Stroopwafel</a:t>
            </a:r>
            <a:r>
              <a:rPr lang="en-US" b="1" dirty="0"/>
              <a:t> Cascade, July 2018 </a:t>
            </a:r>
          </a:p>
        </p:txBody>
      </p:sp>
      <p:pic>
        <p:nvPicPr>
          <p:cNvPr id="8" name="Picture 7">
            <a:extLst>
              <a:ext uri="{FF2B5EF4-FFF2-40B4-BE49-F238E27FC236}">
                <a16:creationId xmlns:a16="http://schemas.microsoft.com/office/drawing/2014/main" xmlns="" id="{742A746E-9A61-4594-81A5-70F7D173BB11}"/>
              </a:ext>
            </a:extLst>
          </p:cNvPr>
          <p:cNvPicPr>
            <a:picLocks noChangeAspect="1"/>
          </p:cNvPicPr>
          <p:nvPr/>
        </p:nvPicPr>
        <p:blipFill>
          <a:blip r:embed="rId3"/>
          <a:stretch>
            <a:fillRect/>
          </a:stretch>
        </p:blipFill>
        <p:spPr>
          <a:xfrm>
            <a:off x="4621061" y="2784643"/>
            <a:ext cx="2749757" cy="1831761"/>
          </a:xfrm>
          <a:prstGeom prst="rect">
            <a:avLst/>
          </a:prstGeom>
        </p:spPr>
      </p:pic>
      <p:sp>
        <p:nvSpPr>
          <p:cNvPr id="9" name="TextBox 8">
            <a:extLst>
              <a:ext uri="{FF2B5EF4-FFF2-40B4-BE49-F238E27FC236}">
                <a16:creationId xmlns:a16="http://schemas.microsoft.com/office/drawing/2014/main" xmlns="" id="{8C5E1845-95AC-4763-8505-2CBB8E055BDA}"/>
              </a:ext>
            </a:extLst>
          </p:cNvPr>
          <p:cNvSpPr txBox="1"/>
          <p:nvPr/>
        </p:nvSpPr>
        <p:spPr>
          <a:xfrm>
            <a:off x="4401307" y="4838165"/>
            <a:ext cx="3867936" cy="369332"/>
          </a:xfrm>
          <a:prstGeom prst="rect">
            <a:avLst/>
          </a:prstGeom>
          <a:noFill/>
        </p:spPr>
        <p:txBody>
          <a:bodyPr wrap="square" rtlCol="0">
            <a:spAutoFit/>
          </a:bodyPr>
          <a:lstStyle/>
          <a:p>
            <a:r>
              <a:rPr lang="en-US" b="1" dirty="0" err="1"/>
              <a:t>Stroopwafel</a:t>
            </a:r>
            <a:r>
              <a:rPr lang="en-US" b="1" dirty="0"/>
              <a:t> Cascade, Early Days </a:t>
            </a:r>
          </a:p>
        </p:txBody>
      </p:sp>
      <p:sp>
        <p:nvSpPr>
          <p:cNvPr id="10" name="TextBox 9">
            <a:extLst>
              <a:ext uri="{FF2B5EF4-FFF2-40B4-BE49-F238E27FC236}">
                <a16:creationId xmlns:a16="http://schemas.microsoft.com/office/drawing/2014/main" xmlns="" id="{9668FACB-5ADE-4091-A379-F4273227FC8F}"/>
              </a:ext>
            </a:extLst>
          </p:cNvPr>
          <p:cNvSpPr txBox="1"/>
          <p:nvPr/>
        </p:nvSpPr>
        <p:spPr>
          <a:xfrm>
            <a:off x="3839411" y="5706650"/>
            <a:ext cx="8056531" cy="830997"/>
          </a:xfrm>
          <a:prstGeom prst="rect">
            <a:avLst/>
          </a:prstGeom>
          <a:solidFill>
            <a:schemeClr val="bg1"/>
          </a:solidFill>
        </p:spPr>
        <p:txBody>
          <a:bodyPr wrap="square" rtlCol="0">
            <a:spAutoFit/>
          </a:bodyPr>
          <a:lstStyle/>
          <a:p>
            <a:r>
              <a:rPr lang="en-US" sz="2400" b="1" i="1" dirty="0">
                <a:solidFill>
                  <a:srgbClr val="CB4227"/>
                </a:solidFill>
                <a:latin typeface="Century Gothic" panose="020B0502020202020204" pitchFamily="34" charset="0"/>
              </a:rPr>
              <a:t>As with the </a:t>
            </a:r>
            <a:r>
              <a:rPr lang="en-US" sz="2400" b="1" i="1" dirty="0" err="1">
                <a:solidFill>
                  <a:srgbClr val="CB4227"/>
                </a:solidFill>
                <a:latin typeface="Century Gothic" panose="020B0502020202020204" pitchFamily="34" charset="0"/>
              </a:rPr>
              <a:t>Stroopwafel</a:t>
            </a:r>
            <a:r>
              <a:rPr lang="en-US" sz="2400" b="1" i="1" dirty="0">
                <a:solidFill>
                  <a:srgbClr val="CB4227"/>
                </a:solidFill>
                <a:latin typeface="Century Gothic" panose="020B0502020202020204" pitchFamily="34" charset="0"/>
              </a:rPr>
              <a:t> Cascade, the HIV Prevention Cascade Recipe is still in the taste &amp; test stage. </a:t>
            </a:r>
            <a:endParaRPr lang="en-US" sz="2400" i="1" dirty="0">
              <a:solidFill>
                <a:srgbClr val="CB4227"/>
              </a:solidFill>
              <a:latin typeface="Century Gothic" panose="020B0502020202020204" pitchFamily="34" charset="0"/>
            </a:endParaRPr>
          </a:p>
        </p:txBody>
      </p:sp>
    </p:spTree>
    <p:extLst>
      <p:ext uri="{BB962C8B-B14F-4D97-AF65-F5344CB8AC3E}">
        <p14:creationId xmlns:p14="http://schemas.microsoft.com/office/powerpoint/2010/main" val="1495925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8B5AE-919C-4D37-BE19-AD00CE4090A0}"/>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xmlns="" id="{8777DB82-D1EB-4020-89BD-107B36AC3AB8}"/>
              </a:ext>
            </a:extLst>
          </p:cNvPr>
          <p:cNvSpPr>
            <a:spLocks noGrp="1"/>
          </p:cNvSpPr>
          <p:nvPr>
            <p:ph type="body" sz="quarter" idx="10"/>
          </p:nvPr>
        </p:nvSpPr>
        <p:spPr>
          <a:xfrm>
            <a:off x="831275" y="1914841"/>
            <a:ext cx="4995785" cy="4324034"/>
          </a:xfrm>
        </p:spPr>
        <p:txBody>
          <a:bodyPr/>
          <a:lstStyle/>
          <a:p>
            <a:r>
              <a:rPr lang="en-US" sz="2000" b="1" dirty="0"/>
              <a:t>Hargreaves et al. Lancet cascade methods applied to the data </a:t>
            </a:r>
          </a:p>
          <a:p>
            <a:r>
              <a:rPr lang="en-US" sz="2000" b="1" dirty="0"/>
              <a:t>Data from PLACE studies in Uganda, Angola &amp; Malawi </a:t>
            </a:r>
          </a:p>
          <a:p>
            <a:r>
              <a:rPr lang="en-US" sz="2000" b="1" dirty="0"/>
              <a:t>Focus on Condom cascades </a:t>
            </a:r>
          </a:p>
          <a:p>
            <a:r>
              <a:rPr lang="en-US" sz="2000" b="1" dirty="0"/>
              <a:t>Unweighted data shown </a:t>
            </a:r>
          </a:p>
          <a:p>
            <a:pPr marL="0" indent="0">
              <a:buNone/>
            </a:pPr>
            <a:endParaRPr lang="en-US" sz="2000" b="1" dirty="0"/>
          </a:p>
          <a:p>
            <a:pPr marL="0" indent="0">
              <a:buNone/>
            </a:pPr>
            <a:r>
              <a:rPr lang="en-US" sz="2000" b="1" dirty="0">
                <a:solidFill>
                  <a:schemeClr val="tx1"/>
                </a:solidFill>
              </a:rPr>
              <a:t>Populations </a:t>
            </a:r>
          </a:p>
          <a:p>
            <a:pPr marL="0" indent="0">
              <a:buNone/>
            </a:pPr>
            <a:endParaRPr lang="en-US" sz="2000" b="1" dirty="0"/>
          </a:p>
          <a:p>
            <a:r>
              <a:rPr lang="en-US" sz="2000" b="1" dirty="0"/>
              <a:t>Female Sex Workers </a:t>
            </a:r>
          </a:p>
          <a:p>
            <a:r>
              <a:rPr lang="en-US" sz="2000" b="1" dirty="0"/>
              <a:t>MSM </a:t>
            </a:r>
          </a:p>
          <a:p>
            <a:r>
              <a:rPr lang="en-US" sz="2000" b="1" dirty="0"/>
              <a:t>Transgender Women </a:t>
            </a:r>
          </a:p>
          <a:p>
            <a:r>
              <a:rPr lang="en-US" sz="2000" b="1" dirty="0"/>
              <a:t>Men with 2 or More Partners in the Past 4 weeks </a:t>
            </a:r>
          </a:p>
          <a:p>
            <a:endParaRPr lang="en-US" sz="2000" dirty="0"/>
          </a:p>
        </p:txBody>
      </p:sp>
      <p:pic>
        <p:nvPicPr>
          <p:cNvPr id="5" name="Picture 4">
            <a:extLst>
              <a:ext uri="{FF2B5EF4-FFF2-40B4-BE49-F238E27FC236}">
                <a16:creationId xmlns:a16="http://schemas.microsoft.com/office/drawing/2014/main" xmlns="" id="{8C8DE0F0-BB7C-4F2C-9A01-33B709862DD1}"/>
              </a:ext>
            </a:extLst>
          </p:cNvPr>
          <p:cNvPicPr>
            <a:picLocks noChangeAspect="1"/>
          </p:cNvPicPr>
          <p:nvPr/>
        </p:nvPicPr>
        <p:blipFill>
          <a:blip r:embed="rId2"/>
          <a:stretch>
            <a:fillRect/>
          </a:stretch>
        </p:blipFill>
        <p:spPr>
          <a:xfrm>
            <a:off x="5827060" y="1914841"/>
            <a:ext cx="6364248" cy="3214861"/>
          </a:xfrm>
          <a:prstGeom prst="rect">
            <a:avLst/>
          </a:prstGeom>
        </p:spPr>
      </p:pic>
    </p:spTree>
    <p:extLst>
      <p:ext uri="{BB962C8B-B14F-4D97-AF65-F5344CB8AC3E}">
        <p14:creationId xmlns:p14="http://schemas.microsoft.com/office/powerpoint/2010/main" val="11732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F91C4-7190-4B27-BF33-476E5ACB6308}"/>
              </a:ext>
            </a:extLst>
          </p:cNvPr>
          <p:cNvSpPr>
            <a:spLocks noGrp="1"/>
          </p:cNvSpPr>
          <p:nvPr>
            <p:ph type="title"/>
          </p:nvPr>
        </p:nvSpPr>
        <p:spPr/>
        <p:txBody>
          <a:bodyPr/>
          <a:lstStyle/>
          <a:p>
            <a:r>
              <a:rPr lang="en-US" dirty="0"/>
              <a:t>PLACE Method</a:t>
            </a:r>
          </a:p>
        </p:txBody>
      </p:sp>
      <p:sp>
        <p:nvSpPr>
          <p:cNvPr id="7" name="Rectangle 6">
            <a:extLst>
              <a:ext uri="{FF2B5EF4-FFF2-40B4-BE49-F238E27FC236}">
                <a16:creationId xmlns:a16="http://schemas.microsoft.com/office/drawing/2014/main" xmlns="" id="{32619D1B-E072-47D1-8EBC-11C2231DE525}"/>
              </a:ext>
            </a:extLst>
          </p:cNvPr>
          <p:cNvSpPr/>
          <p:nvPr/>
        </p:nvSpPr>
        <p:spPr>
          <a:xfrm>
            <a:off x="7143750" y="552450"/>
            <a:ext cx="5048250" cy="5438775"/>
          </a:xfrm>
          <a:prstGeom prst="rect">
            <a:avLst/>
          </a:prstGeom>
          <a:solidFill>
            <a:srgbClr val="005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6F1BB9D-2E45-4993-A4C2-9C6AE5E096A8}"/>
              </a:ext>
            </a:extLst>
          </p:cNvPr>
          <p:cNvPicPr>
            <a:picLocks noChangeAspect="1"/>
          </p:cNvPicPr>
          <p:nvPr/>
        </p:nvPicPr>
        <p:blipFill>
          <a:blip r:embed="rId2"/>
          <a:stretch>
            <a:fillRect/>
          </a:stretch>
        </p:blipFill>
        <p:spPr>
          <a:xfrm>
            <a:off x="7234020" y="723475"/>
            <a:ext cx="4688727" cy="5057775"/>
          </a:xfrm>
          <a:prstGeom prst="rect">
            <a:avLst/>
          </a:prstGeom>
        </p:spPr>
      </p:pic>
      <p:sp>
        <p:nvSpPr>
          <p:cNvPr id="5" name="Rectangle 3">
            <a:extLst>
              <a:ext uri="{FF2B5EF4-FFF2-40B4-BE49-F238E27FC236}">
                <a16:creationId xmlns:a16="http://schemas.microsoft.com/office/drawing/2014/main" xmlns="" id="{69D4E42E-B21F-43AB-B09A-7A3B9CECC923}"/>
              </a:ext>
            </a:extLst>
          </p:cNvPr>
          <p:cNvSpPr txBox="1">
            <a:spLocks noChangeArrowheads="1"/>
          </p:cNvSpPr>
          <p:nvPr/>
        </p:nvSpPr>
        <p:spPr>
          <a:xfrm>
            <a:off x="269253" y="1984994"/>
            <a:ext cx="6818726" cy="4299371"/>
          </a:xfrm>
        </p:spPr>
        <p:txBody>
          <a:bodyPr/>
          <a:lst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pPr>
              <a:spcAft>
                <a:spcPct val="20000"/>
              </a:spcAft>
              <a:buClr>
                <a:schemeClr val="accent2"/>
              </a:buClr>
            </a:pPr>
            <a:r>
              <a:rPr lang="en-US" sz="2800" b="1" kern="0" dirty="0">
                <a:solidFill>
                  <a:srgbClr val="C00000"/>
                </a:solidFill>
              </a:rPr>
              <a:t>Overview of PLACE Method </a:t>
            </a:r>
          </a:p>
          <a:p>
            <a:pPr marL="514350" indent="-514350">
              <a:spcAft>
                <a:spcPct val="20000"/>
              </a:spcAft>
              <a:buClr>
                <a:schemeClr val="accent2"/>
              </a:buClr>
              <a:buFont typeface="+mj-lt"/>
              <a:buAutoNum type="arabicPeriod"/>
            </a:pPr>
            <a:r>
              <a:rPr lang="en-US" sz="2800" kern="0" dirty="0">
                <a:solidFill>
                  <a:srgbClr val="005268"/>
                </a:solidFill>
              </a:rPr>
              <a:t>Engage stakeholders &amp; select study areas </a:t>
            </a:r>
          </a:p>
          <a:p>
            <a:pPr marL="514350" indent="-514350">
              <a:spcAft>
                <a:spcPct val="20000"/>
              </a:spcAft>
              <a:buClr>
                <a:schemeClr val="accent2"/>
              </a:buClr>
              <a:buFont typeface="+mj-lt"/>
              <a:buAutoNum type="arabicPeriod"/>
            </a:pPr>
            <a:r>
              <a:rPr lang="en-US" sz="2600" kern="0" dirty="0">
                <a:solidFill>
                  <a:srgbClr val="005268"/>
                </a:solidFill>
              </a:rPr>
              <a:t>Systematically identify a complete list of physical  venues in each area where people meet new sexual / needle-injecting partners</a:t>
            </a:r>
          </a:p>
          <a:p>
            <a:pPr marL="514350" indent="-514350">
              <a:spcAft>
                <a:spcPct val="20000"/>
              </a:spcAft>
              <a:buClr>
                <a:schemeClr val="accent2"/>
              </a:buClr>
              <a:buFont typeface="+mj-lt"/>
              <a:buAutoNum type="arabicPeriod"/>
            </a:pPr>
            <a:r>
              <a:rPr lang="en-US" sz="2600" kern="0" dirty="0">
                <a:solidFill>
                  <a:srgbClr val="005268"/>
                </a:solidFill>
              </a:rPr>
              <a:t>Visit, characterize, map venues </a:t>
            </a:r>
          </a:p>
          <a:p>
            <a:pPr marL="514350" indent="-514350">
              <a:spcAft>
                <a:spcPct val="20000"/>
              </a:spcAft>
              <a:buClr>
                <a:schemeClr val="accent2"/>
              </a:buClr>
              <a:buFont typeface="+mj-lt"/>
              <a:buAutoNum type="arabicPeriod"/>
            </a:pPr>
            <a:r>
              <a:rPr lang="en-US" sz="2600" kern="0" dirty="0">
                <a:solidFill>
                  <a:srgbClr val="005268"/>
                </a:solidFill>
              </a:rPr>
              <a:t>Interview &amp; test a representative sample of venue patrons and workers </a:t>
            </a:r>
          </a:p>
          <a:p>
            <a:pPr marL="514350" indent="-514350">
              <a:spcAft>
                <a:spcPct val="20000"/>
              </a:spcAft>
              <a:buClr>
                <a:schemeClr val="accent2"/>
              </a:buClr>
              <a:buFont typeface="+mj-lt"/>
              <a:buAutoNum type="arabicPeriod"/>
            </a:pPr>
            <a:r>
              <a:rPr lang="en-US" sz="2600" kern="0" dirty="0">
                <a:solidFill>
                  <a:srgbClr val="005268"/>
                </a:solidFill>
              </a:rPr>
              <a:t>Use results to improve programs </a:t>
            </a:r>
          </a:p>
        </p:txBody>
      </p:sp>
      <p:pic>
        <p:nvPicPr>
          <p:cNvPr id="6" name="Picture 5">
            <a:extLst>
              <a:ext uri="{FF2B5EF4-FFF2-40B4-BE49-F238E27FC236}">
                <a16:creationId xmlns:a16="http://schemas.microsoft.com/office/drawing/2014/main" xmlns="" id="{5DF0B702-DDAE-4CFE-9775-03F4E3617C42}"/>
              </a:ext>
            </a:extLst>
          </p:cNvPr>
          <p:cNvPicPr>
            <a:picLocks noChangeAspect="1"/>
          </p:cNvPicPr>
          <p:nvPr/>
        </p:nvPicPr>
        <p:blipFill>
          <a:blip r:embed="rId3"/>
          <a:stretch>
            <a:fillRect/>
          </a:stretch>
        </p:blipFill>
        <p:spPr>
          <a:xfrm>
            <a:off x="9667875" y="2360044"/>
            <a:ext cx="2400913" cy="3297805"/>
          </a:xfrm>
          <a:prstGeom prst="rect">
            <a:avLst/>
          </a:prstGeom>
        </p:spPr>
      </p:pic>
    </p:spTree>
    <p:extLst>
      <p:ext uri="{BB962C8B-B14F-4D97-AF65-F5344CB8AC3E}">
        <p14:creationId xmlns:p14="http://schemas.microsoft.com/office/powerpoint/2010/main" val="353454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3B9A6-0B2E-4D7E-93CF-FE09A7A61AF5}"/>
              </a:ext>
            </a:extLst>
          </p:cNvPr>
          <p:cNvSpPr>
            <a:spLocks noGrp="1"/>
          </p:cNvSpPr>
          <p:nvPr>
            <p:ph type="title"/>
          </p:nvPr>
        </p:nvSpPr>
        <p:spPr/>
        <p:txBody>
          <a:bodyPr/>
          <a:lstStyle/>
          <a:p>
            <a:r>
              <a:rPr lang="en-US" dirty="0"/>
              <a:t>Measures: Uganda  </a:t>
            </a:r>
          </a:p>
        </p:txBody>
      </p:sp>
      <p:sp>
        <p:nvSpPr>
          <p:cNvPr id="6" name="Text Placeholder 5">
            <a:extLst>
              <a:ext uri="{FF2B5EF4-FFF2-40B4-BE49-F238E27FC236}">
                <a16:creationId xmlns:a16="http://schemas.microsoft.com/office/drawing/2014/main" xmlns="" id="{BF39EED3-A2B5-4B85-936F-1E0800415068}"/>
              </a:ext>
            </a:extLst>
          </p:cNvPr>
          <p:cNvSpPr>
            <a:spLocks noGrp="1"/>
          </p:cNvSpPr>
          <p:nvPr>
            <p:ph type="body" sz="quarter" idx="10"/>
          </p:nvPr>
        </p:nvSpPr>
        <p:spPr>
          <a:xfrm>
            <a:off x="259774" y="1886266"/>
            <a:ext cx="5493325" cy="4370294"/>
          </a:xfrm>
        </p:spPr>
        <p:txBody>
          <a:bodyPr/>
          <a:lstStyle/>
          <a:p>
            <a:pPr>
              <a:lnSpc>
                <a:spcPct val="100000"/>
              </a:lnSpc>
            </a:pPr>
            <a:r>
              <a:rPr lang="en-US" sz="2000" b="1" dirty="0">
                <a:solidFill>
                  <a:schemeClr val="accent1">
                    <a:lumMod val="75000"/>
                  </a:schemeClr>
                </a:solidFill>
              </a:rPr>
              <a:t>Sex worker</a:t>
            </a:r>
            <a:r>
              <a:rPr lang="en-US" sz="2000" dirty="0"/>
              <a:t>: </a:t>
            </a:r>
            <a:r>
              <a:rPr lang="en-US" sz="2000" dirty="0">
                <a:solidFill>
                  <a:schemeClr val="tx1"/>
                </a:solidFill>
              </a:rPr>
              <a:t>Some people have sex with someone in exchange for gifts or help with expenses or for cash money. Have you received cash in exchange for sex in the past 12 months? </a:t>
            </a:r>
            <a:r>
              <a:rPr lang="en-US" sz="2000" b="1" dirty="0">
                <a:solidFill>
                  <a:schemeClr val="tx1"/>
                </a:solidFill>
              </a:rPr>
              <a:t>Yes</a:t>
            </a:r>
            <a:r>
              <a:rPr lang="en-US" sz="2000" dirty="0">
                <a:solidFill>
                  <a:schemeClr val="tx1"/>
                </a:solidFill>
              </a:rPr>
              <a:t> or No</a:t>
            </a:r>
          </a:p>
          <a:p>
            <a:pPr marL="0" indent="0">
              <a:lnSpc>
                <a:spcPct val="100000"/>
              </a:lnSpc>
              <a:buNone/>
            </a:pPr>
            <a:endParaRPr lang="en-US" sz="2000" dirty="0"/>
          </a:p>
          <a:p>
            <a:pPr>
              <a:lnSpc>
                <a:spcPct val="100000"/>
              </a:lnSpc>
            </a:pPr>
            <a:r>
              <a:rPr lang="en-US" sz="2000" b="1" dirty="0">
                <a:solidFill>
                  <a:schemeClr val="accent1">
                    <a:lumMod val="75000"/>
                  </a:schemeClr>
                </a:solidFill>
              </a:rPr>
              <a:t>Perceived Risk</a:t>
            </a:r>
            <a:r>
              <a:rPr lang="en-US" sz="2000" dirty="0"/>
              <a:t>: </a:t>
            </a:r>
            <a:r>
              <a:rPr lang="en-US" sz="2000" dirty="0">
                <a:solidFill>
                  <a:schemeClr val="tx1"/>
                </a:solidFill>
              </a:rPr>
              <a:t>How do you rate your chances of getting infected with HIV? </a:t>
            </a:r>
          </a:p>
          <a:p>
            <a:pPr marL="0" indent="0">
              <a:lnSpc>
                <a:spcPct val="100000"/>
              </a:lnSpc>
              <a:buNone/>
            </a:pPr>
            <a:endParaRPr lang="en-US" sz="2000" dirty="0">
              <a:solidFill>
                <a:schemeClr val="tx1"/>
              </a:solidFill>
            </a:endParaRPr>
          </a:p>
          <a:p>
            <a:pPr lvl="1"/>
            <a:r>
              <a:rPr lang="en-US" sz="2000" b="1" dirty="0"/>
              <a:t>No chance, Low  vs</a:t>
            </a:r>
            <a:r>
              <a:rPr lang="en-US" sz="2000" dirty="0"/>
              <a:t> </a:t>
            </a:r>
          </a:p>
          <a:p>
            <a:pPr lvl="1"/>
            <a:r>
              <a:rPr lang="en-US" sz="2000" dirty="0"/>
              <a:t>Moderate, High, Not applicable, Already infected. </a:t>
            </a:r>
          </a:p>
          <a:p>
            <a:pPr lvl="1"/>
            <a:endParaRPr lang="en-US" sz="1600" dirty="0"/>
          </a:p>
          <a:p>
            <a:pPr>
              <a:lnSpc>
                <a:spcPct val="100000"/>
              </a:lnSpc>
            </a:pPr>
            <a:r>
              <a:rPr lang="en-US" sz="2000" b="1" dirty="0">
                <a:solidFill>
                  <a:schemeClr val="accent1">
                    <a:lumMod val="75000"/>
                  </a:schemeClr>
                </a:solidFill>
              </a:rPr>
              <a:t>Uptake: </a:t>
            </a:r>
            <a:r>
              <a:rPr lang="en-US" sz="2000" dirty="0">
                <a:solidFill>
                  <a:schemeClr val="tx1"/>
                </a:solidFill>
              </a:rPr>
              <a:t>Have you ever used a condom? </a:t>
            </a:r>
            <a:r>
              <a:rPr lang="en-US" sz="2000" b="1" dirty="0">
                <a:solidFill>
                  <a:schemeClr val="tx1"/>
                </a:solidFill>
              </a:rPr>
              <a:t>Yes </a:t>
            </a:r>
            <a:r>
              <a:rPr lang="en-US" sz="2000" dirty="0">
                <a:solidFill>
                  <a:schemeClr val="tx1"/>
                </a:solidFill>
              </a:rPr>
              <a:t>or No</a:t>
            </a:r>
            <a:r>
              <a:rPr lang="en-US" sz="2000" dirty="0"/>
              <a:t>.</a:t>
            </a:r>
          </a:p>
          <a:p>
            <a:pPr>
              <a:lnSpc>
                <a:spcPct val="100000"/>
              </a:lnSpc>
            </a:pPr>
            <a:endParaRPr lang="en-US" sz="2000" dirty="0"/>
          </a:p>
        </p:txBody>
      </p:sp>
      <p:sp>
        <p:nvSpPr>
          <p:cNvPr id="3" name="Text Placeholder 2">
            <a:extLst>
              <a:ext uri="{FF2B5EF4-FFF2-40B4-BE49-F238E27FC236}">
                <a16:creationId xmlns:a16="http://schemas.microsoft.com/office/drawing/2014/main" xmlns="" id="{CE108332-5E2A-4B62-AF4F-0341D599F585}"/>
              </a:ext>
            </a:extLst>
          </p:cNvPr>
          <p:cNvSpPr>
            <a:spLocks noGrp="1"/>
          </p:cNvSpPr>
          <p:nvPr>
            <p:ph type="body" sz="quarter" idx="11"/>
          </p:nvPr>
        </p:nvSpPr>
        <p:spPr/>
        <p:txBody>
          <a:bodyPr/>
          <a:lstStyle/>
          <a:p>
            <a:endParaRPr lang="en-US"/>
          </a:p>
        </p:txBody>
      </p:sp>
      <p:grpSp>
        <p:nvGrpSpPr>
          <p:cNvPr id="7" name="Group 3">
            <a:extLst>
              <a:ext uri="{FF2B5EF4-FFF2-40B4-BE49-F238E27FC236}">
                <a16:creationId xmlns:a16="http://schemas.microsoft.com/office/drawing/2014/main" xmlns="" id="{BC72EA21-A53C-4696-9779-C25736467F71}"/>
              </a:ext>
            </a:extLst>
          </p:cNvPr>
          <p:cNvGrpSpPr>
            <a:grpSpLocks/>
          </p:cNvGrpSpPr>
          <p:nvPr/>
        </p:nvGrpSpPr>
        <p:grpSpPr bwMode="auto">
          <a:xfrm>
            <a:off x="6275294" y="1699738"/>
            <a:ext cx="5378824" cy="4929662"/>
            <a:chOff x="177800" y="298450"/>
            <a:chExt cx="8542338" cy="6227763"/>
          </a:xfrm>
        </p:grpSpPr>
        <p:pic>
          <p:nvPicPr>
            <p:cNvPr id="8" name="Picture 2" descr="C:\Users\sweir\AppData\Local\Microsoft\Windows\Temporary Internet Files\Content.Outlook\2ZXDGPFQ\Uganda districts2.png">
              <a:extLst>
                <a:ext uri="{FF2B5EF4-FFF2-40B4-BE49-F238E27FC236}">
                  <a16:creationId xmlns:a16="http://schemas.microsoft.com/office/drawing/2014/main" xmlns="" id="{9EDD875E-BB11-428C-A7F5-31C1882355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 y="773113"/>
              <a:ext cx="8134350" cy="575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xmlns="" id="{5B2FBBE1-6DD6-423A-B45E-CB28369E42E8}"/>
                </a:ext>
              </a:extLst>
            </p:cNvPr>
            <p:cNvSpPr txBox="1">
              <a:spLocks noChangeArrowheads="1"/>
            </p:cNvSpPr>
            <p:nvPr/>
          </p:nvSpPr>
          <p:spPr bwMode="auto">
            <a:xfrm>
              <a:off x="2962794" y="571981"/>
              <a:ext cx="5757344" cy="673875"/>
            </a:xfrm>
            <a:prstGeom prst="rect">
              <a:avLst/>
            </a:prstGeom>
            <a:solidFill>
              <a:schemeClr val="bg1">
                <a:lumMod val="95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30 Districts Selected for PLACE Uganda, 2013</a:t>
              </a:r>
            </a:p>
          </p:txBody>
        </p:sp>
        <p:sp>
          <p:nvSpPr>
            <p:cNvPr id="10" name="TextBox 2">
              <a:extLst>
                <a:ext uri="{FF2B5EF4-FFF2-40B4-BE49-F238E27FC236}">
                  <a16:creationId xmlns:a16="http://schemas.microsoft.com/office/drawing/2014/main" xmlns="" id="{3C06D20E-6FA3-4E41-85BD-A59CD2D60A25}"/>
                </a:ext>
              </a:extLst>
            </p:cNvPr>
            <p:cNvSpPr txBox="1">
              <a:spLocks noChangeArrowheads="1"/>
            </p:cNvSpPr>
            <p:nvPr/>
          </p:nvSpPr>
          <p:spPr bwMode="auto">
            <a:xfrm>
              <a:off x="177800" y="1972889"/>
              <a:ext cx="2307326" cy="849668"/>
            </a:xfrm>
            <a:prstGeom prst="rect">
              <a:avLst/>
            </a:prstGeom>
            <a:solidFill>
              <a:schemeClr val="bg1">
                <a:lumMod val="95000"/>
              </a:schemeClr>
            </a:solidFill>
            <a:ln>
              <a:solidFill>
                <a:srgbClr val="B9D5FF"/>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Selected Districts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High:      14 of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Medium: 10 of 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Low:       6 of 60  </a:t>
              </a:r>
            </a:p>
          </p:txBody>
        </p:sp>
        <p:pic>
          <p:nvPicPr>
            <p:cNvPr id="11" name="Picture 2">
              <a:extLst>
                <a:ext uri="{FF2B5EF4-FFF2-40B4-BE49-F238E27FC236}">
                  <a16:creationId xmlns:a16="http://schemas.microsoft.com/office/drawing/2014/main" xmlns="" id="{832CF15D-BD88-4FD9-B845-6D06854DE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298450"/>
              <a:ext cx="2457450" cy="167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980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4C471-CEB6-4B47-9022-EF9C9DAF3859}"/>
              </a:ext>
            </a:extLst>
          </p:cNvPr>
          <p:cNvSpPr>
            <a:spLocks noGrp="1"/>
          </p:cNvSpPr>
          <p:nvPr>
            <p:ph type="title"/>
          </p:nvPr>
        </p:nvSpPr>
        <p:spPr/>
        <p:txBody>
          <a:bodyPr/>
          <a:lstStyle/>
          <a:p>
            <a:r>
              <a:rPr lang="en-US" dirty="0"/>
              <a:t>Measures: Uganda</a:t>
            </a:r>
          </a:p>
        </p:txBody>
      </p:sp>
      <p:sp>
        <p:nvSpPr>
          <p:cNvPr id="3" name="Text Placeholder 2">
            <a:extLst>
              <a:ext uri="{FF2B5EF4-FFF2-40B4-BE49-F238E27FC236}">
                <a16:creationId xmlns:a16="http://schemas.microsoft.com/office/drawing/2014/main" xmlns="" id="{EB1B7095-AF44-44D2-B584-AE6366343FA0}"/>
              </a:ext>
            </a:extLst>
          </p:cNvPr>
          <p:cNvSpPr>
            <a:spLocks noGrp="1"/>
          </p:cNvSpPr>
          <p:nvPr>
            <p:ph type="body" sz="quarter" idx="10"/>
          </p:nvPr>
        </p:nvSpPr>
        <p:spPr>
          <a:xfrm>
            <a:off x="304801" y="1914840"/>
            <a:ext cx="5522260" cy="4638359"/>
          </a:xfrm>
        </p:spPr>
        <p:txBody>
          <a:bodyPr/>
          <a:lstStyle/>
          <a:p>
            <a:r>
              <a:rPr lang="en-US" sz="2400" b="1" dirty="0">
                <a:solidFill>
                  <a:schemeClr val="accent1">
                    <a:lumMod val="75000"/>
                  </a:schemeClr>
                </a:solidFill>
              </a:rPr>
              <a:t>Adherence: </a:t>
            </a:r>
            <a:endParaRPr lang="en-US" sz="2400" b="1" dirty="0" smtClean="0">
              <a:solidFill>
                <a:schemeClr val="accent1">
                  <a:lumMod val="75000"/>
                </a:schemeClr>
              </a:solidFill>
            </a:endParaRPr>
          </a:p>
          <a:p>
            <a:pPr marL="0" indent="0">
              <a:buNone/>
            </a:pPr>
            <a:endParaRPr lang="en-US" sz="2400" b="1" dirty="0" smtClean="0">
              <a:solidFill>
                <a:schemeClr val="accent1">
                  <a:lumMod val="75000"/>
                </a:schemeClr>
              </a:solidFill>
            </a:endParaRPr>
          </a:p>
          <a:p>
            <a:r>
              <a:rPr lang="en-US" sz="2000" b="1" dirty="0" smtClean="0">
                <a:solidFill>
                  <a:schemeClr val="tx1"/>
                </a:solidFill>
              </a:rPr>
              <a:t>What </a:t>
            </a:r>
            <a:r>
              <a:rPr lang="en-US" sz="2000" b="1" dirty="0">
                <a:solidFill>
                  <a:schemeClr val="tx1"/>
                </a:solidFill>
              </a:rPr>
              <a:t>best describes your intentions to use a condom?</a:t>
            </a:r>
          </a:p>
          <a:p>
            <a:pPr marL="588325" lvl="1" indent="-285750">
              <a:buFont typeface="Arial" panose="020B0604020202020204" pitchFamily="34" charset="0"/>
              <a:buChar char="•"/>
            </a:pPr>
            <a:r>
              <a:rPr lang="en-US" sz="2000" dirty="0">
                <a:latin typeface="Century Gothic" panose="020B0502020202020204" pitchFamily="34" charset="0"/>
              </a:rPr>
              <a:t>I do not use condoms and do not have plans to</a:t>
            </a:r>
          </a:p>
          <a:p>
            <a:pPr marL="588325" lvl="1" indent="-285750">
              <a:buFont typeface="Arial" panose="020B0604020202020204" pitchFamily="34" charset="0"/>
              <a:buChar char="•"/>
            </a:pPr>
            <a:r>
              <a:rPr lang="en-US" sz="2000" dirty="0">
                <a:latin typeface="Century Gothic" panose="020B0502020202020204" pitchFamily="34" charset="0"/>
              </a:rPr>
              <a:t>I probably should use condoms but I don’t</a:t>
            </a:r>
          </a:p>
          <a:p>
            <a:pPr marL="588325" lvl="1" indent="-285750">
              <a:buFont typeface="Arial" panose="020B0604020202020204" pitchFamily="34" charset="0"/>
              <a:buChar char="•"/>
            </a:pPr>
            <a:r>
              <a:rPr lang="en-US" sz="2000" dirty="0">
                <a:latin typeface="Century Gothic" panose="020B0502020202020204" pitchFamily="34" charset="0"/>
              </a:rPr>
              <a:t>I use condoms occasionally depending on the </a:t>
            </a:r>
            <a:r>
              <a:rPr lang="en-US" sz="2000" dirty="0" smtClean="0">
                <a:latin typeface="Century Gothic" panose="020B0502020202020204" pitchFamily="34" charset="0"/>
              </a:rPr>
              <a:t>person3</a:t>
            </a:r>
            <a:endParaRPr lang="en-US" sz="2000" dirty="0">
              <a:latin typeface="Century Gothic" panose="020B0502020202020204" pitchFamily="34" charset="0"/>
            </a:endParaRPr>
          </a:p>
          <a:p>
            <a:pPr marL="588325" lvl="1" indent="-285750">
              <a:buFont typeface="Arial" panose="020B0604020202020204" pitchFamily="34" charset="0"/>
              <a:buChar char="•"/>
            </a:pPr>
            <a:r>
              <a:rPr lang="en-US" sz="2000" b="1" dirty="0">
                <a:latin typeface="Century Gothic" panose="020B0502020202020204" pitchFamily="34" charset="0"/>
              </a:rPr>
              <a:t>I try to use condoms every time but sometimes I don’t </a:t>
            </a:r>
          </a:p>
          <a:p>
            <a:pPr marL="588325" lvl="1" indent="-285750">
              <a:buFont typeface="Arial" panose="020B0604020202020204" pitchFamily="34" charset="0"/>
              <a:buChar char="•"/>
            </a:pPr>
            <a:r>
              <a:rPr lang="en-US" sz="2000" b="1" dirty="0">
                <a:latin typeface="Century Gothic" panose="020B0502020202020204" pitchFamily="34" charset="0"/>
              </a:rPr>
              <a:t>I have used condoms every time I have had sex in the past 6 months (Nobody reported this)  </a:t>
            </a:r>
          </a:p>
          <a:p>
            <a:pPr marL="0" indent="0">
              <a:buNone/>
            </a:pPr>
            <a:endParaRPr lang="en-US" dirty="0"/>
          </a:p>
        </p:txBody>
      </p:sp>
      <p:sp>
        <p:nvSpPr>
          <p:cNvPr id="10" name="Content Placeholder 4">
            <a:extLst>
              <a:ext uri="{FF2B5EF4-FFF2-40B4-BE49-F238E27FC236}">
                <a16:creationId xmlns:a16="http://schemas.microsoft.com/office/drawing/2014/main" xmlns="" id="{94C78CBD-A01A-48A8-AC98-F259FC4C57CB}"/>
              </a:ext>
            </a:extLst>
          </p:cNvPr>
          <p:cNvSpPr>
            <a:spLocks noGrp="1"/>
          </p:cNvSpPr>
          <p:nvPr>
            <p:ph type="body" sz="quarter" idx="11"/>
          </p:nvPr>
        </p:nvSpPr>
        <p:spPr>
          <a:xfrm>
            <a:off x="6275388" y="1697691"/>
            <a:ext cx="5378450" cy="3962400"/>
          </a:xfrm>
        </p:spPr>
        <p:txBody>
          <a:bodyPr>
            <a:noAutofit/>
          </a:bodyPr>
          <a:lstStyle/>
          <a:p>
            <a:pPr marL="588325" lvl="1" indent="-285750">
              <a:buFont typeface="Arial" panose="020B0604020202020204" pitchFamily="34" charset="0"/>
              <a:buChar char="•"/>
            </a:pPr>
            <a:endParaRPr lang="en-US" sz="1800" b="1" dirty="0">
              <a:solidFill>
                <a:schemeClr val="accent1">
                  <a:lumMod val="75000"/>
                </a:schemeClr>
              </a:solidFill>
            </a:endParaRPr>
          </a:p>
          <a:p>
            <a:r>
              <a:rPr lang="en-US" sz="2400" b="1" dirty="0">
                <a:solidFill>
                  <a:schemeClr val="accent1">
                    <a:lumMod val="75000"/>
                  </a:schemeClr>
                </a:solidFill>
              </a:rPr>
              <a:t>Supply/Availability: 2 Questions: </a:t>
            </a:r>
          </a:p>
          <a:p>
            <a:endParaRPr lang="en-US" sz="2400" b="1" dirty="0">
              <a:solidFill>
                <a:schemeClr val="accent1">
                  <a:lumMod val="75000"/>
                </a:schemeClr>
              </a:solidFill>
            </a:endParaRPr>
          </a:p>
          <a:p>
            <a:pPr marL="457200" indent="-457200">
              <a:buFont typeface="+mj-lt"/>
              <a:buAutoNum type="arabicPeriod"/>
            </a:pPr>
            <a:r>
              <a:rPr lang="en-US" sz="2400" b="1" dirty="0">
                <a:solidFill>
                  <a:schemeClr val="tx1"/>
                </a:solidFill>
              </a:rPr>
              <a:t>How easy or difficult is it for you to get a condom when you want one?</a:t>
            </a:r>
          </a:p>
          <a:p>
            <a:pPr marL="0" indent="0">
              <a:buNone/>
            </a:pPr>
            <a:endParaRPr lang="en-US" sz="2400" dirty="0">
              <a:solidFill>
                <a:schemeClr val="tx1"/>
              </a:solidFill>
            </a:endParaRPr>
          </a:p>
          <a:p>
            <a:pPr marL="588325" lvl="1" indent="-285750">
              <a:buFont typeface="Arial" panose="020B0604020202020204" pitchFamily="34" charset="0"/>
              <a:buChar char="•"/>
            </a:pPr>
            <a:r>
              <a:rPr lang="en-US" sz="2400" b="1" dirty="0"/>
              <a:t>Very Easy, Easy </a:t>
            </a:r>
            <a:r>
              <a:rPr lang="en-US" sz="2400" dirty="0"/>
              <a:t>, </a:t>
            </a:r>
          </a:p>
          <a:p>
            <a:pPr marL="588325" lvl="1" indent="-285750">
              <a:buFont typeface="Arial" panose="020B0604020202020204" pitchFamily="34" charset="0"/>
              <a:buChar char="•"/>
            </a:pPr>
            <a:r>
              <a:rPr lang="en-US" sz="2400" dirty="0"/>
              <a:t>Not Easy, Very Difficult</a:t>
            </a:r>
          </a:p>
          <a:p>
            <a:pPr marL="588325" lvl="1" indent="-285750">
              <a:buFont typeface="Arial" panose="020B0604020202020204" pitchFamily="34" charset="0"/>
              <a:buChar char="•"/>
            </a:pPr>
            <a:endParaRPr lang="en-US" sz="1800" dirty="0"/>
          </a:p>
          <a:p>
            <a:pPr lvl="1"/>
            <a:r>
              <a:rPr lang="en-US" sz="2000" b="1" dirty="0">
                <a:solidFill>
                  <a:schemeClr val="tx2"/>
                </a:solidFill>
              </a:rPr>
              <a:t>OR: </a:t>
            </a:r>
          </a:p>
          <a:p>
            <a:endParaRPr lang="en-US" sz="2400" b="1" dirty="0">
              <a:solidFill>
                <a:schemeClr val="tx1"/>
              </a:solidFill>
            </a:endParaRPr>
          </a:p>
          <a:p>
            <a:pPr marL="457200" indent="-457200">
              <a:buFont typeface="+mj-lt"/>
              <a:buAutoNum type="arabicPeriod" startAt="2"/>
            </a:pPr>
            <a:r>
              <a:rPr lang="en-US" sz="2400" b="1" dirty="0">
                <a:solidFill>
                  <a:schemeClr val="tx1"/>
                </a:solidFill>
              </a:rPr>
              <a:t>Do you have a condom with you? Yes </a:t>
            </a:r>
          </a:p>
          <a:p>
            <a:pPr lvl="1"/>
            <a:endParaRPr lang="en-US" sz="1800" b="1" dirty="0">
              <a:solidFill>
                <a:schemeClr val="accent1">
                  <a:lumMod val="75000"/>
                </a:schemeClr>
              </a:solidFill>
            </a:endParaRPr>
          </a:p>
          <a:p>
            <a:pPr marL="588325" lvl="1" indent="-285750">
              <a:buFont typeface="Arial" panose="020B0604020202020204" pitchFamily="34" charset="0"/>
              <a:buChar char="•"/>
            </a:pPr>
            <a:endParaRPr lang="en-US" sz="1800" b="1" dirty="0">
              <a:solidFill>
                <a:schemeClr val="accent1">
                  <a:lumMod val="75000"/>
                </a:schemeClr>
              </a:solidFill>
            </a:endParaRPr>
          </a:p>
        </p:txBody>
      </p:sp>
    </p:spTree>
    <p:extLst>
      <p:ext uri="{BB962C8B-B14F-4D97-AF65-F5344CB8AC3E}">
        <p14:creationId xmlns:p14="http://schemas.microsoft.com/office/powerpoint/2010/main" val="299151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9219413-9933-49D1-B1E9-3BA78A90AECC}"/>
              </a:ext>
            </a:extLst>
          </p:cNvPr>
          <p:cNvSpPr>
            <a:spLocks noGrp="1"/>
          </p:cNvSpPr>
          <p:nvPr>
            <p:ph type="title"/>
          </p:nvPr>
        </p:nvSpPr>
        <p:spPr/>
        <p:txBody>
          <a:bodyPr/>
          <a:lstStyle/>
          <a:p>
            <a:r>
              <a:rPr lang="en-US" dirty="0"/>
              <a:t>Uganda Prevention Cascades among FSW</a:t>
            </a:r>
          </a:p>
        </p:txBody>
      </p:sp>
      <p:sp>
        <p:nvSpPr>
          <p:cNvPr id="8" name="TextBox 1">
            <a:extLst>
              <a:ext uri="{FF2B5EF4-FFF2-40B4-BE49-F238E27FC236}">
                <a16:creationId xmlns:a16="http://schemas.microsoft.com/office/drawing/2014/main" xmlns="" id="{FC104A68-959F-40F3-85AC-F4785FD41A29}"/>
              </a:ext>
            </a:extLst>
          </p:cNvPr>
          <p:cNvSpPr txBox="1"/>
          <p:nvPr/>
        </p:nvSpPr>
        <p:spPr>
          <a:xfrm>
            <a:off x="3282043" y="3706586"/>
            <a:ext cx="816428" cy="4245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978</a:t>
            </a:r>
          </a:p>
        </p:txBody>
      </p:sp>
      <p:sp>
        <p:nvSpPr>
          <p:cNvPr id="9" name="TextBox 1">
            <a:extLst>
              <a:ext uri="{FF2B5EF4-FFF2-40B4-BE49-F238E27FC236}">
                <a16:creationId xmlns:a16="http://schemas.microsoft.com/office/drawing/2014/main" xmlns="" id="{4AC653ED-43B5-400C-B60B-0689DFD7E6A1}"/>
              </a:ext>
            </a:extLst>
          </p:cNvPr>
          <p:cNvSpPr txBox="1"/>
          <p:nvPr/>
        </p:nvSpPr>
        <p:spPr>
          <a:xfrm>
            <a:off x="4865914" y="4392386"/>
            <a:ext cx="1094015" cy="3592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546</a:t>
            </a:r>
          </a:p>
        </p:txBody>
      </p:sp>
      <p:graphicFrame>
        <p:nvGraphicFramePr>
          <p:cNvPr id="13" name="Chart 12">
            <a:extLst>
              <a:ext uri="{FF2B5EF4-FFF2-40B4-BE49-F238E27FC236}">
                <a16:creationId xmlns:a16="http://schemas.microsoft.com/office/drawing/2014/main" xmlns="" id="{E1EED0BB-E7C4-4EB7-A9EA-CA6100651C52}"/>
              </a:ext>
            </a:extLst>
          </p:cNvPr>
          <p:cNvGraphicFramePr/>
          <p:nvPr>
            <p:extLst>
              <p:ext uri="{D42A27DB-BD31-4B8C-83A1-F6EECF244321}">
                <p14:modId xmlns:p14="http://schemas.microsoft.com/office/powerpoint/2010/main" val="447868482"/>
              </p:ext>
            </p:extLst>
          </p:nvPr>
        </p:nvGraphicFramePr>
        <p:xfrm>
          <a:off x="641837" y="1899138"/>
          <a:ext cx="5161085" cy="3938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xmlns="" id="{7ECA8D25-F17C-448A-A729-D08107EC60A6}"/>
              </a:ext>
            </a:extLst>
          </p:cNvPr>
          <p:cNvGraphicFramePr/>
          <p:nvPr>
            <p:extLst>
              <p:ext uri="{D42A27DB-BD31-4B8C-83A1-F6EECF244321}">
                <p14:modId xmlns:p14="http://schemas.microsoft.com/office/powerpoint/2010/main" val="1812436012"/>
              </p:ext>
            </p:extLst>
          </p:nvPr>
        </p:nvGraphicFramePr>
        <p:xfrm>
          <a:off x="5959930" y="1937631"/>
          <a:ext cx="5391570" cy="39389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B090E7E6-6E09-47A7-8AF0-D215191D1734}"/>
              </a:ext>
            </a:extLst>
          </p:cNvPr>
          <p:cNvSpPr txBox="1"/>
          <p:nvPr/>
        </p:nvSpPr>
        <p:spPr>
          <a:xfrm>
            <a:off x="576499" y="6322242"/>
            <a:ext cx="8163055" cy="369332"/>
          </a:xfrm>
          <a:prstGeom prst="rect">
            <a:avLst/>
          </a:prstGeom>
          <a:noFill/>
        </p:spPr>
        <p:txBody>
          <a:bodyPr wrap="square" rtlCol="0">
            <a:spAutoFit/>
          </a:bodyPr>
          <a:lstStyle/>
          <a:p>
            <a:r>
              <a:rPr lang="en-US" i="1" dirty="0"/>
              <a:t> </a:t>
            </a:r>
            <a:r>
              <a:rPr lang="en-US" dirty="0"/>
              <a:t>PLACE Uganda 2013 Funded by USAID / PEPFAR though MEASURE Evaluation </a:t>
            </a:r>
          </a:p>
        </p:txBody>
      </p:sp>
      <p:sp>
        <p:nvSpPr>
          <p:cNvPr id="3" name="Right Brace 2">
            <a:extLst>
              <a:ext uri="{FF2B5EF4-FFF2-40B4-BE49-F238E27FC236}">
                <a16:creationId xmlns:a16="http://schemas.microsoft.com/office/drawing/2014/main" xmlns="" id="{A0DE8BB1-B1DB-4CA1-94DA-D355A59D14AA}"/>
              </a:ext>
            </a:extLst>
          </p:cNvPr>
          <p:cNvSpPr/>
          <p:nvPr/>
        </p:nvSpPr>
        <p:spPr>
          <a:xfrm>
            <a:off x="2373922" y="2708031"/>
            <a:ext cx="155447" cy="998555"/>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xmlns="" id="{BF6F4D02-5AC4-49A2-9EDA-41CF3A3E1ED4}"/>
              </a:ext>
            </a:extLst>
          </p:cNvPr>
          <p:cNvSpPr txBox="1"/>
          <p:nvPr/>
        </p:nvSpPr>
        <p:spPr>
          <a:xfrm>
            <a:off x="2628597" y="3016649"/>
            <a:ext cx="2383017" cy="369332"/>
          </a:xfrm>
          <a:prstGeom prst="rect">
            <a:avLst/>
          </a:prstGeom>
          <a:noFill/>
        </p:spPr>
        <p:txBody>
          <a:bodyPr wrap="square" rtlCol="0">
            <a:spAutoFit/>
          </a:bodyPr>
          <a:lstStyle/>
          <a:p>
            <a:r>
              <a:rPr lang="en-US" b="1" dirty="0">
                <a:solidFill>
                  <a:schemeClr val="accent1"/>
                </a:solidFill>
              </a:rPr>
              <a:t>Risk Perception Gap</a:t>
            </a:r>
          </a:p>
        </p:txBody>
      </p:sp>
      <p:sp>
        <p:nvSpPr>
          <p:cNvPr id="10" name="Right Brace 9">
            <a:extLst>
              <a:ext uri="{FF2B5EF4-FFF2-40B4-BE49-F238E27FC236}">
                <a16:creationId xmlns:a16="http://schemas.microsoft.com/office/drawing/2014/main" xmlns="" id="{6B31B923-16B5-4E79-B7E6-9D5C94DFD87C}"/>
              </a:ext>
            </a:extLst>
          </p:cNvPr>
          <p:cNvSpPr/>
          <p:nvPr/>
        </p:nvSpPr>
        <p:spPr>
          <a:xfrm>
            <a:off x="9416563" y="3780692"/>
            <a:ext cx="167168" cy="855707"/>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xmlns="" id="{545C23BA-CC3A-455C-9E7E-4366588A6834}"/>
              </a:ext>
            </a:extLst>
          </p:cNvPr>
          <p:cNvSpPr txBox="1"/>
          <p:nvPr/>
        </p:nvSpPr>
        <p:spPr>
          <a:xfrm>
            <a:off x="9503274" y="3999296"/>
            <a:ext cx="2562701" cy="369332"/>
          </a:xfrm>
          <a:prstGeom prst="rect">
            <a:avLst/>
          </a:prstGeom>
          <a:noFill/>
        </p:spPr>
        <p:txBody>
          <a:bodyPr wrap="square" rtlCol="0">
            <a:spAutoFit/>
          </a:bodyPr>
          <a:lstStyle/>
          <a:p>
            <a:r>
              <a:rPr lang="en-US" b="1" dirty="0">
                <a:solidFill>
                  <a:schemeClr val="accent6">
                    <a:lumMod val="75000"/>
                  </a:schemeClr>
                </a:solidFill>
              </a:rPr>
              <a:t>Consistency Gap</a:t>
            </a:r>
          </a:p>
        </p:txBody>
      </p:sp>
      <p:sp>
        <p:nvSpPr>
          <p:cNvPr id="12" name="Right Brace 11">
            <a:extLst>
              <a:ext uri="{FF2B5EF4-FFF2-40B4-BE49-F238E27FC236}">
                <a16:creationId xmlns:a16="http://schemas.microsoft.com/office/drawing/2014/main" xmlns="" id="{15364CCF-E554-4000-AC42-89AC748C96D0}"/>
              </a:ext>
            </a:extLst>
          </p:cNvPr>
          <p:cNvSpPr/>
          <p:nvPr/>
        </p:nvSpPr>
        <p:spPr>
          <a:xfrm>
            <a:off x="3935075" y="3912524"/>
            <a:ext cx="167168" cy="855707"/>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xmlns="" id="{C21CF796-5272-4E83-B377-02EFD50F3F9F}"/>
              </a:ext>
            </a:extLst>
          </p:cNvPr>
          <p:cNvSpPr txBox="1"/>
          <p:nvPr/>
        </p:nvSpPr>
        <p:spPr>
          <a:xfrm>
            <a:off x="4021786" y="4131128"/>
            <a:ext cx="2562701" cy="369332"/>
          </a:xfrm>
          <a:prstGeom prst="rect">
            <a:avLst/>
          </a:prstGeom>
          <a:noFill/>
        </p:spPr>
        <p:txBody>
          <a:bodyPr wrap="square" rtlCol="0">
            <a:spAutoFit/>
          </a:bodyPr>
          <a:lstStyle/>
          <a:p>
            <a:r>
              <a:rPr lang="en-US" b="1" dirty="0">
                <a:solidFill>
                  <a:schemeClr val="accent6">
                    <a:lumMod val="75000"/>
                  </a:schemeClr>
                </a:solidFill>
              </a:rPr>
              <a:t>Consistency Gap</a:t>
            </a:r>
          </a:p>
        </p:txBody>
      </p:sp>
      <p:sp>
        <p:nvSpPr>
          <p:cNvPr id="6" name="TextBox 5">
            <a:extLst>
              <a:ext uri="{FF2B5EF4-FFF2-40B4-BE49-F238E27FC236}">
                <a16:creationId xmlns:a16="http://schemas.microsoft.com/office/drawing/2014/main" xmlns="" id="{FAC4DF3A-41E3-4D71-81A4-B5A5496C75AE}"/>
              </a:ext>
            </a:extLst>
          </p:cNvPr>
          <p:cNvSpPr txBox="1"/>
          <p:nvPr/>
        </p:nvSpPr>
        <p:spPr>
          <a:xfrm>
            <a:off x="1818835" y="5885072"/>
            <a:ext cx="5391570" cy="369332"/>
          </a:xfrm>
          <a:prstGeom prst="rect">
            <a:avLst/>
          </a:prstGeom>
          <a:noFill/>
        </p:spPr>
        <p:txBody>
          <a:bodyPr wrap="square" rtlCol="0">
            <a:spAutoFit/>
          </a:bodyPr>
          <a:lstStyle/>
          <a:p>
            <a:r>
              <a:rPr lang="en-US" dirty="0"/>
              <a:t>Analysis of data from 1933 FSW uninfected with HIV</a:t>
            </a:r>
          </a:p>
        </p:txBody>
      </p:sp>
    </p:spTree>
    <p:extLst>
      <p:ext uri="{BB962C8B-B14F-4D97-AF65-F5344CB8AC3E}">
        <p14:creationId xmlns:p14="http://schemas.microsoft.com/office/powerpoint/2010/main" val="225104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 and gold_corrected" id="{146BFB62-A233-42DE-91CE-C6ECADF35082}" vid="{49A408FB-2B9C-40A7-B357-2B1F4CF4DB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5455</TotalTime>
  <Words>1082</Words>
  <Application>Microsoft Office PowerPoint</Application>
  <PresentationFormat>Widescreen</PresentationFormat>
  <Paragraphs>173</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Calibri</vt:lpstr>
      <vt:lpstr>Century Gothic</vt:lpstr>
      <vt:lpstr>Futura Lt BT</vt:lpstr>
      <vt:lpstr>Futura LT Pro Book</vt:lpstr>
      <vt:lpstr>Gill Sans MT</vt:lpstr>
      <vt:lpstr>Tahoma</vt:lpstr>
      <vt:lpstr>1_Office Theme</vt:lpstr>
      <vt:lpstr>PowerPoint Presentation</vt:lpstr>
      <vt:lpstr>Co-Authors   </vt:lpstr>
      <vt:lpstr>Funding </vt:lpstr>
      <vt:lpstr>Objectives</vt:lpstr>
      <vt:lpstr>Methods</vt:lpstr>
      <vt:lpstr>PLACE Method</vt:lpstr>
      <vt:lpstr>Measures: Uganda  </vt:lpstr>
      <vt:lpstr>Measures: Uganda</vt:lpstr>
      <vt:lpstr>Uganda Prevention Cascades among FSW</vt:lpstr>
      <vt:lpstr>Measures: Angola  </vt:lpstr>
      <vt:lpstr>Angola Prevention Cascade among FSW</vt:lpstr>
      <vt:lpstr>Angola: MSM and Transgender Women</vt:lpstr>
      <vt:lpstr>Malawi: Men with 2+ Partners in 4 Weeks Prevention Cascade among FSW</vt:lpstr>
      <vt:lpstr>Reflection 1: Perceived Risk vs Availability</vt:lpstr>
      <vt:lpstr>Reflection 2: Are we missing a boat? </vt:lpstr>
      <vt:lpstr>3: Incorporating Structural Interventions </vt:lpstr>
      <vt:lpstr>Summary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Condom Cascade</dc:title>
  <dc:creator>Weir, Sharon Stucker</dc:creator>
  <cp:lastModifiedBy>Saal</cp:lastModifiedBy>
  <cp:revision>74</cp:revision>
  <cp:lastPrinted>2018-07-20T22:04:45Z</cp:lastPrinted>
  <dcterms:created xsi:type="dcterms:W3CDTF">2016-12-07T05:36:00Z</dcterms:created>
  <dcterms:modified xsi:type="dcterms:W3CDTF">2018-07-26T07:35:31Z</dcterms:modified>
</cp:coreProperties>
</file>